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6"/>
  </p:notesMasterIdLst>
  <p:handoutMasterIdLst>
    <p:handoutMasterId r:id="rId27"/>
  </p:handoutMasterIdLst>
  <p:sldIdLst>
    <p:sldId id="305" r:id="rId2"/>
    <p:sldId id="310" r:id="rId3"/>
    <p:sldId id="307" r:id="rId4"/>
    <p:sldId id="308" r:id="rId5"/>
    <p:sldId id="309" r:id="rId6"/>
    <p:sldId id="327" r:id="rId7"/>
    <p:sldId id="306" r:id="rId8"/>
    <p:sldId id="312" r:id="rId9"/>
    <p:sldId id="314" r:id="rId10"/>
    <p:sldId id="336" r:id="rId11"/>
    <p:sldId id="319" r:id="rId12"/>
    <p:sldId id="321" r:id="rId13"/>
    <p:sldId id="322" r:id="rId14"/>
    <p:sldId id="323" r:id="rId15"/>
    <p:sldId id="328" r:id="rId16"/>
    <p:sldId id="330" r:id="rId17"/>
    <p:sldId id="329" r:id="rId18"/>
    <p:sldId id="331" r:id="rId19"/>
    <p:sldId id="334" r:id="rId20"/>
    <p:sldId id="335" r:id="rId21"/>
    <p:sldId id="325" r:id="rId22"/>
    <p:sldId id="324" r:id="rId23"/>
    <p:sldId id="326" r:id="rId24"/>
    <p:sldId id="304" r:id="rId2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0" d="100"/>
          <a:sy n="50" d="100"/>
        </p:scale>
        <p:origin x="-1206" y="-108"/>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EB2F82-2498-4267-9DF1-06A5F2ACA93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B06665C-AABE-4AA1-BE93-A60ACB3FE15E}">
      <dgm:prSet/>
      <dgm:spPr/>
      <dgm:t>
        <a:bodyPr/>
        <a:lstStyle/>
        <a:p>
          <a:pPr rtl="0"/>
          <a:r>
            <a:rPr lang="en-US" b="1" i="1" dirty="0"/>
            <a:t>The basis of these performance measures is S.M.A.R.T. Program Outcomes. </a:t>
          </a:r>
          <a:endParaRPr lang="en-US" dirty="0"/>
        </a:p>
      </dgm:t>
    </dgm:pt>
    <dgm:pt modelId="{71BD43D9-E4AA-4A44-A52D-2843E12FEF1C}" type="parTrans" cxnId="{6135019C-2F94-407B-9C10-98572C074CBE}">
      <dgm:prSet/>
      <dgm:spPr/>
      <dgm:t>
        <a:bodyPr/>
        <a:lstStyle/>
        <a:p>
          <a:endParaRPr lang="en-US"/>
        </a:p>
      </dgm:t>
    </dgm:pt>
    <dgm:pt modelId="{37963C2C-5B30-4717-B29D-004C2D2BBFCE}" type="sibTrans" cxnId="{6135019C-2F94-407B-9C10-98572C074CBE}">
      <dgm:prSet/>
      <dgm:spPr/>
      <dgm:t>
        <a:bodyPr/>
        <a:lstStyle/>
        <a:p>
          <a:endParaRPr lang="en-US"/>
        </a:p>
      </dgm:t>
    </dgm:pt>
    <dgm:pt modelId="{922DEAE6-4108-490C-BD3A-AE8450B8BAA1}">
      <dgm:prSet/>
      <dgm:spPr/>
      <dgm:t>
        <a:bodyPr/>
        <a:lstStyle/>
        <a:p>
          <a:pPr rtl="0"/>
          <a:r>
            <a:rPr lang="en-US" dirty="0"/>
            <a:t>Outcomes are the benefits or results a program has for its customers, clients, or participants. This allows programs to shift away from simply measuring outputs defined as the number of goods or activities provided or the number of clients served.  </a:t>
          </a:r>
        </a:p>
      </dgm:t>
    </dgm:pt>
    <dgm:pt modelId="{15A6FB0A-FA55-4C98-9EB7-7B04194BBDEE}" type="parTrans" cxnId="{972FD152-9780-47F6-8A34-9CD4EE99FC7F}">
      <dgm:prSet/>
      <dgm:spPr/>
      <dgm:t>
        <a:bodyPr/>
        <a:lstStyle/>
        <a:p>
          <a:endParaRPr lang="en-US"/>
        </a:p>
      </dgm:t>
    </dgm:pt>
    <dgm:pt modelId="{F2FC91B4-BEB7-41A3-BB8D-272C50E52B33}" type="sibTrans" cxnId="{972FD152-9780-47F6-8A34-9CD4EE99FC7F}">
      <dgm:prSet/>
      <dgm:spPr/>
      <dgm:t>
        <a:bodyPr/>
        <a:lstStyle/>
        <a:p>
          <a:endParaRPr lang="en-US"/>
        </a:p>
      </dgm:t>
    </dgm:pt>
    <dgm:pt modelId="{739140B1-B636-4F1A-BDC6-6895AFF6D01B}">
      <dgm:prSet/>
      <dgm:spPr/>
      <dgm:t>
        <a:bodyPr/>
        <a:lstStyle/>
        <a:p>
          <a:pPr rtl="0"/>
          <a:r>
            <a:rPr lang="en-US" dirty="0"/>
            <a:t>Outcomes measure the good the program accomplishes. For example, academic achievement can be measured by looking at improvements made by students on test scores or report cards.</a:t>
          </a:r>
        </a:p>
      </dgm:t>
    </dgm:pt>
    <dgm:pt modelId="{EAF4CC66-8309-4976-BEE2-1FC50E33DA52}" type="parTrans" cxnId="{190481F2-4338-42A5-990C-193731DF943A}">
      <dgm:prSet/>
      <dgm:spPr/>
      <dgm:t>
        <a:bodyPr/>
        <a:lstStyle/>
        <a:p>
          <a:endParaRPr lang="en-US"/>
        </a:p>
      </dgm:t>
    </dgm:pt>
    <dgm:pt modelId="{0A922D9A-589B-4034-B151-78FC3EA1C3B7}" type="sibTrans" cxnId="{190481F2-4338-42A5-990C-193731DF943A}">
      <dgm:prSet/>
      <dgm:spPr/>
      <dgm:t>
        <a:bodyPr/>
        <a:lstStyle/>
        <a:p>
          <a:endParaRPr lang="en-US"/>
        </a:p>
      </dgm:t>
    </dgm:pt>
    <dgm:pt modelId="{3421DB59-0260-4CED-B158-F0632437FCAA}" type="pres">
      <dgm:prSet presAssocID="{2FEB2F82-2498-4267-9DF1-06A5F2ACA93A}" presName="linear" presStyleCnt="0">
        <dgm:presLayoutVars>
          <dgm:animLvl val="lvl"/>
          <dgm:resizeHandles val="exact"/>
        </dgm:presLayoutVars>
      </dgm:prSet>
      <dgm:spPr/>
    </dgm:pt>
    <dgm:pt modelId="{627A84B4-E6F4-4B1A-AC18-2E941DE256E1}" type="pres">
      <dgm:prSet presAssocID="{2B06665C-AABE-4AA1-BE93-A60ACB3FE15E}" presName="parentText" presStyleLbl="node1" presStyleIdx="0" presStyleCnt="3">
        <dgm:presLayoutVars>
          <dgm:chMax val="0"/>
          <dgm:bulletEnabled val="1"/>
        </dgm:presLayoutVars>
      </dgm:prSet>
      <dgm:spPr/>
    </dgm:pt>
    <dgm:pt modelId="{AA6A50E8-9AEB-4A29-9502-B4EBB601B7CA}" type="pres">
      <dgm:prSet presAssocID="{37963C2C-5B30-4717-B29D-004C2D2BBFCE}" presName="spacer" presStyleCnt="0"/>
      <dgm:spPr/>
    </dgm:pt>
    <dgm:pt modelId="{04AAB88E-9C47-48CB-8CD6-2223AEA487CF}" type="pres">
      <dgm:prSet presAssocID="{922DEAE6-4108-490C-BD3A-AE8450B8BAA1}" presName="parentText" presStyleLbl="node1" presStyleIdx="1" presStyleCnt="3">
        <dgm:presLayoutVars>
          <dgm:chMax val="0"/>
          <dgm:bulletEnabled val="1"/>
        </dgm:presLayoutVars>
      </dgm:prSet>
      <dgm:spPr/>
    </dgm:pt>
    <dgm:pt modelId="{BE96270D-4B99-455F-83C6-E82592D57EE7}" type="pres">
      <dgm:prSet presAssocID="{F2FC91B4-BEB7-41A3-BB8D-272C50E52B33}" presName="spacer" presStyleCnt="0"/>
      <dgm:spPr/>
    </dgm:pt>
    <dgm:pt modelId="{F8B66BBD-80D3-4CCB-B122-8F40CF5B7941}" type="pres">
      <dgm:prSet presAssocID="{739140B1-B636-4F1A-BDC6-6895AFF6D01B}" presName="parentText" presStyleLbl="node1" presStyleIdx="2" presStyleCnt="3">
        <dgm:presLayoutVars>
          <dgm:chMax val="0"/>
          <dgm:bulletEnabled val="1"/>
        </dgm:presLayoutVars>
      </dgm:prSet>
      <dgm:spPr/>
    </dgm:pt>
  </dgm:ptLst>
  <dgm:cxnLst>
    <dgm:cxn modelId="{972FD152-9780-47F6-8A34-9CD4EE99FC7F}" srcId="{2FEB2F82-2498-4267-9DF1-06A5F2ACA93A}" destId="{922DEAE6-4108-490C-BD3A-AE8450B8BAA1}" srcOrd="1" destOrd="0" parTransId="{15A6FB0A-FA55-4C98-9EB7-7B04194BBDEE}" sibTransId="{F2FC91B4-BEB7-41A3-BB8D-272C50E52B33}"/>
    <dgm:cxn modelId="{673C0E90-F420-4392-84C6-11A451DAE827}" type="presOf" srcId="{739140B1-B636-4F1A-BDC6-6895AFF6D01B}" destId="{F8B66BBD-80D3-4CCB-B122-8F40CF5B7941}" srcOrd="0" destOrd="0" presId="urn:microsoft.com/office/officeart/2005/8/layout/vList2"/>
    <dgm:cxn modelId="{6135019C-2F94-407B-9C10-98572C074CBE}" srcId="{2FEB2F82-2498-4267-9DF1-06A5F2ACA93A}" destId="{2B06665C-AABE-4AA1-BE93-A60ACB3FE15E}" srcOrd="0" destOrd="0" parTransId="{71BD43D9-E4AA-4A44-A52D-2843E12FEF1C}" sibTransId="{37963C2C-5B30-4717-B29D-004C2D2BBFCE}"/>
    <dgm:cxn modelId="{22B0879C-7104-41F6-80E0-BC5B499A4C45}" type="presOf" srcId="{2FEB2F82-2498-4267-9DF1-06A5F2ACA93A}" destId="{3421DB59-0260-4CED-B158-F0632437FCAA}" srcOrd="0" destOrd="0" presId="urn:microsoft.com/office/officeart/2005/8/layout/vList2"/>
    <dgm:cxn modelId="{A3EE2CAF-4782-4495-8D8E-F1C0DFC4B5C5}" type="presOf" srcId="{922DEAE6-4108-490C-BD3A-AE8450B8BAA1}" destId="{04AAB88E-9C47-48CB-8CD6-2223AEA487CF}" srcOrd="0" destOrd="0" presId="urn:microsoft.com/office/officeart/2005/8/layout/vList2"/>
    <dgm:cxn modelId="{E2E633BB-744B-4C82-89D9-28BF630DCF7E}" type="presOf" srcId="{2B06665C-AABE-4AA1-BE93-A60ACB3FE15E}" destId="{627A84B4-E6F4-4B1A-AC18-2E941DE256E1}" srcOrd="0" destOrd="0" presId="urn:microsoft.com/office/officeart/2005/8/layout/vList2"/>
    <dgm:cxn modelId="{190481F2-4338-42A5-990C-193731DF943A}" srcId="{2FEB2F82-2498-4267-9DF1-06A5F2ACA93A}" destId="{739140B1-B636-4F1A-BDC6-6895AFF6D01B}" srcOrd="2" destOrd="0" parTransId="{EAF4CC66-8309-4976-BEE2-1FC50E33DA52}" sibTransId="{0A922D9A-589B-4034-B151-78FC3EA1C3B7}"/>
    <dgm:cxn modelId="{88426A58-7701-44E4-952A-EE8A5CBAB02C}" type="presParOf" srcId="{3421DB59-0260-4CED-B158-F0632437FCAA}" destId="{627A84B4-E6F4-4B1A-AC18-2E941DE256E1}" srcOrd="0" destOrd="0" presId="urn:microsoft.com/office/officeart/2005/8/layout/vList2"/>
    <dgm:cxn modelId="{AF032EE2-C398-409D-B2DD-2B3C3F5FD6AF}" type="presParOf" srcId="{3421DB59-0260-4CED-B158-F0632437FCAA}" destId="{AA6A50E8-9AEB-4A29-9502-B4EBB601B7CA}" srcOrd="1" destOrd="0" presId="urn:microsoft.com/office/officeart/2005/8/layout/vList2"/>
    <dgm:cxn modelId="{3F7A1F92-5FEB-42DC-BF02-C5493D952A79}" type="presParOf" srcId="{3421DB59-0260-4CED-B158-F0632437FCAA}" destId="{04AAB88E-9C47-48CB-8CD6-2223AEA487CF}" srcOrd="2" destOrd="0" presId="urn:microsoft.com/office/officeart/2005/8/layout/vList2"/>
    <dgm:cxn modelId="{8DE9D965-B6B2-4FE2-923A-87DB320906A6}" type="presParOf" srcId="{3421DB59-0260-4CED-B158-F0632437FCAA}" destId="{BE96270D-4B99-455F-83C6-E82592D57EE7}" srcOrd="3" destOrd="0" presId="urn:microsoft.com/office/officeart/2005/8/layout/vList2"/>
    <dgm:cxn modelId="{1C7E3C7E-D854-4EF9-A633-771F987989D8}" type="presParOf" srcId="{3421DB59-0260-4CED-B158-F0632437FCAA}" destId="{F8B66BBD-80D3-4CCB-B122-8F40CF5B794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A84B4-E6F4-4B1A-AC18-2E941DE256E1}">
      <dsp:nvSpPr>
        <dsp:cNvPr id="0" name=""/>
        <dsp:cNvSpPr/>
      </dsp:nvSpPr>
      <dsp:spPr>
        <a:xfrm>
          <a:off x="0" y="272268"/>
          <a:ext cx="7204075" cy="12837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b="1" i="1" kern="1200" dirty="0"/>
            <a:t>The basis of these performance measures is S.M.A.R.T. Program Outcomes. </a:t>
          </a:r>
          <a:endParaRPr lang="en-US" sz="1900" kern="1200" dirty="0"/>
        </a:p>
      </dsp:txBody>
      <dsp:txXfrm>
        <a:off x="62669" y="334937"/>
        <a:ext cx="7078737" cy="1158444"/>
      </dsp:txXfrm>
    </dsp:sp>
    <dsp:sp modelId="{04AAB88E-9C47-48CB-8CD6-2223AEA487CF}">
      <dsp:nvSpPr>
        <dsp:cNvPr id="0" name=""/>
        <dsp:cNvSpPr/>
      </dsp:nvSpPr>
      <dsp:spPr>
        <a:xfrm>
          <a:off x="0" y="1610771"/>
          <a:ext cx="7204075" cy="12837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kern="1200" dirty="0"/>
            <a:t>Outcomes are the benefits or results a program has for its customers, clients, or participants. This allows programs to shift away from simply measuring outputs defined as the number of goods or activities provided or the number of clients served.  </a:t>
          </a:r>
        </a:p>
      </dsp:txBody>
      <dsp:txXfrm>
        <a:off x="62669" y="1673440"/>
        <a:ext cx="7078737" cy="1158444"/>
      </dsp:txXfrm>
    </dsp:sp>
    <dsp:sp modelId="{F8B66BBD-80D3-4CCB-B122-8F40CF5B7941}">
      <dsp:nvSpPr>
        <dsp:cNvPr id="0" name=""/>
        <dsp:cNvSpPr/>
      </dsp:nvSpPr>
      <dsp:spPr>
        <a:xfrm>
          <a:off x="0" y="2949273"/>
          <a:ext cx="7204075" cy="12837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kern="1200" dirty="0"/>
            <a:t>Outcomes measure the good the program accomplishes. For example, academic achievement can be measured by looking at improvements made by students on test scores or report cards.</a:t>
          </a:r>
        </a:p>
      </dsp:txBody>
      <dsp:txXfrm>
        <a:off x="62669" y="3011942"/>
        <a:ext cx="7078737" cy="11584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67" tIns="46583" rIns="93167" bIns="46583" numCol="1" anchor="t" anchorCtr="0" compatLnSpc="1">
            <a:prstTxWarp prst="textNoShape">
              <a:avLst/>
            </a:prstTxWarp>
          </a:bodyPr>
          <a:lstStyle>
            <a:lvl1pPr>
              <a:defRPr sz="1200" dirty="0">
                <a:latin typeface="Arial" charset="0"/>
              </a:defRPr>
            </a:lvl1pPr>
          </a:lstStyle>
          <a:p>
            <a:pPr>
              <a:defRPr/>
            </a:pPr>
            <a:endParaRPr lang="en-US" dirty="0"/>
          </a:p>
        </p:txBody>
      </p:sp>
      <p:sp>
        <p:nvSpPr>
          <p:cNvPr id="69635" name="Rectangle 3"/>
          <p:cNvSpPr>
            <a:spLocks noGrp="1" noChangeArrowheads="1"/>
          </p:cNvSpPr>
          <p:nvPr>
            <p:ph type="dt" sz="quarter" idx="1"/>
          </p:nvPr>
        </p:nvSpPr>
        <p:spPr bwMode="auto">
          <a:xfrm>
            <a:off x="3971925" y="0"/>
            <a:ext cx="3038475" cy="465138"/>
          </a:xfrm>
          <a:prstGeom prst="rect">
            <a:avLst/>
          </a:prstGeom>
          <a:noFill/>
          <a:ln>
            <a:noFill/>
          </a:ln>
          <a:effectLst/>
          <a:extLst/>
        </p:spPr>
        <p:txBody>
          <a:bodyPr vert="horz" wrap="square" lIns="93167" tIns="46583" rIns="93167" bIns="46583" numCol="1" anchor="t" anchorCtr="0" compatLnSpc="1">
            <a:prstTxWarp prst="textNoShape">
              <a:avLst/>
            </a:prstTxWarp>
          </a:bodyPr>
          <a:lstStyle>
            <a:lvl1pPr algn="r">
              <a:defRPr sz="1200" dirty="0">
                <a:latin typeface="Arial" charset="0"/>
              </a:defRPr>
            </a:lvl1pPr>
          </a:lstStyle>
          <a:p>
            <a:pPr>
              <a:defRPr/>
            </a:pPr>
            <a:endParaRPr lang="en-US" dirty="0"/>
          </a:p>
        </p:txBody>
      </p:sp>
      <p:sp>
        <p:nvSpPr>
          <p:cNvPr id="69636" name="Rectangle 4"/>
          <p:cNvSpPr>
            <a:spLocks noGrp="1" noChangeArrowheads="1"/>
          </p:cNvSpPr>
          <p:nvPr>
            <p:ph type="ftr" sz="quarter" idx="2"/>
          </p:nvPr>
        </p:nvSpPr>
        <p:spPr bwMode="auto">
          <a:xfrm>
            <a:off x="0" y="8831263"/>
            <a:ext cx="3038475" cy="465137"/>
          </a:xfrm>
          <a:prstGeom prst="rect">
            <a:avLst/>
          </a:prstGeom>
          <a:noFill/>
          <a:ln>
            <a:noFill/>
          </a:ln>
          <a:effectLst/>
          <a:extLst/>
        </p:spPr>
        <p:txBody>
          <a:bodyPr vert="horz" wrap="square" lIns="93167" tIns="46583" rIns="93167" bIns="46583" numCol="1" anchor="b" anchorCtr="0" compatLnSpc="1">
            <a:prstTxWarp prst="textNoShape">
              <a:avLst/>
            </a:prstTxWarp>
          </a:bodyPr>
          <a:lstStyle>
            <a:lvl1pPr>
              <a:defRPr sz="1200" dirty="0">
                <a:latin typeface="Arial" charset="0"/>
              </a:defRPr>
            </a:lvl1pPr>
          </a:lstStyle>
          <a:p>
            <a:pPr>
              <a:defRPr/>
            </a:pPr>
            <a:endParaRPr lang="en-US" dirty="0"/>
          </a:p>
        </p:txBody>
      </p:sp>
      <p:sp>
        <p:nvSpPr>
          <p:cNvPr id="69637" name="Rectangle 5"/>
          <p:cNvSpPr>
            <a:spLocks noGrp="1" noChangeArrowheads="1"/>
          </p:cNvSpPr>
          <p:nvPr>
            <p:ph type="sldNum" sz="quarter" idx="3"/>
          </p:nvPr>
        </p:nvSpPr>
        <p:spPr bwMode="auto">
          <a:xfrm>
            <a:off x="3971925" y="8831263"/>
            <a:ext cx="3038475" cy="465137"/>
          </a:xfrm>
          <a:prstGeom prst="rect">
            <a:avLst/>
          </a:prstGeom>
          <a:noFill/>
          <a:ln>
            <a:noFill/>
          </a:ln>
          <a:effectLst/>
          <a:extLst/>
        </p:spPr>
        <p:txBody>
          <a:bodyPr vert="horz" wrap="square" lIns="93167" tIns="46583" rIns="93167" bIns="46583" numCol="1" anchor="b" anchorCtr="0" compatLnSpc="1">
            <a:prstTxWarp prst="textNoShape">
              <a:avLst/>
            </a:prstTxWarp>
          </a:bodyPr>
          <a:lstStyle>
            <a:lvl1pPr algn="r">
              <a:defRPr sz="1200">
                <a:latin typeface="Arial" charset="0"/>
              </a:defRPr>
            </a:lvl1pPr>
          </a:lstStyle>
          <a:p>
            <a:pPr>
              <a:defRPr/>
            </a:pPr>
            <a:fld id="{AB9AE257-AB09-4132-8130-F4BE620247E8}" type="slidenum">
              <a:rPr lang="en-US"/>
              <a:pPr>
                <a:defRPr/>
              </a:pPr>
              <a:t>‹#›</a:t>
            </a:fld>
            <a:endParaRPr lang="en-US" dirty="0"/>
          </a:p>
        </p:txBody>
      </p:sp>
    </p:spTree>
    <p:extLst>
      <p:ext uri="{BB962C8B-B14F-4D97-AF65-F5344CB8AC3E}">
        <p14:creationId xmlns:p14="http://schemas.microsoft.com/office/powerpoint/2010/main" val="2817956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67" tIns="46583" rIns="93167" bIns="46583" numCol="1" anchor="t" anchorCtr="0" compatLnSpc="1">
            <a:prstTxWarp prst="textNoShape">
              <a:avLst/>
            </a:prstTxWarp>
          </a:bodyPr>
          <a:lstStyle>
            <a:lvl1pPr>
              <a:defRPr sz="1200" dirty="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971925" y="0"/>
            <a:ext cx="3038475" cy="465138"/>
          </a:xfrm>
          <a:prstGeom prst="rect">
            <a:avLst/>
          </a:prstGeom>
          <a:noFill/>
          <a:ln>
            <a:noFill/>
          </a:ln>
          <a:effectLst/>
          <a:extLst/>
        </p:spPr>
        <p:txBody>
          <a:bodyPr vert="horz" wrap="square" lIns="93167" tIns="46583" rIns="93167" bIns="46583" numCol="1" anchor="t" anchorCtr="0" compatLnSpc="1">
            <a:prstTxWarp prst="textNoShape">
              <a:avLst/>
            </a:prstTxWarp>
          </a:bodyPr>
          <a:lstStyle>
            <a:lvl1pPr algn="r">
              <a:defRPr sz="1200" dirty="0">
                <a:latin typeface="Times New Roman" pitchFamily="18"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038" y="4416425"/>
            <a:ext cx="5140325" cy="4183063"/>
          </a:xfrm>
          <a:prstGeom prst="rect">
            <a:avLst/>
          </a:prstGeom>
          <a:noFill/>
          <a:ln>
            <a:noFill/>
          </a:ln>
          <a:effectLst/>
          <a:extLst/>
        </p:spPr>
        <p:txBody>
          <a:bodyPr vert="horz" wrap="square" lIns="93167" tIns="46583" rIns="93167" bIns="4658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a:noFill/>
          </a:ln>
          <a:effectLst/>
          <a:extLst/>
        </p:spPr>
        <p:txBody>
          <a:bodyPr vert="horz" wrap="square" lIns="93167" tIns="46583" rIns="93167" bIns="46583" numCol="1" anchor="b" anchorCtr="0" compatLnSpc="1">
            <a:prstTxWarp prst="textNoShape">
              <a:avLst/>
            </a:prstTxWarp>
          </a:bodyPr>
          <a:lstStyle>
            <a:lvl1pPr>
              <a:defRPr sz="1200" dirty="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a:noFill/>
          </a:ln>
          <a:effectLst/>
          <a:extLst/>
        </p:spPr>
        <p:txBody>
          <a:bodyPr vert="horz" wrap="square" lIns="93167" tIns="46583" rIns="93167" bIns="46583" numCol="1" anchor="b" anchorCtr="0" compatLnSpc="1">
            <a:prstTxWarp prst="textNoShape">
              <a:avLst/>
            </a:prstTxWarp>
          </a:bodyPr>
          <a:lstStyle>
            <a:lvl1pPr algn="r">
              <a:defRPr sz="1200">
                <a:latin typeface="Times New Roman" pitchFamily="18" charset="0"/>
              </a:defRPr>
            </a:lvl1pPr>
          </a:lstStyle>
          <a:p>
            <a:pPr>
              <a:defRPr/>
            </a:pPr>
            <a:fld id="{51244253-716E-4E8E-B6CA-4585EB88F78A}" type="slidenum">
              <a:rPr lang="en-US"/>
              <a:pPr>
                <a:defRPr/>
              </a:pPr>
              <a:t>‹#›</a:t>
            </a:fld>
            <a:endParaRPr lang="en-US" dirty="0"/>
          </a:p>
        </p:txBody>
      </p:sp>
    </p:spTree>
    <p:extLst>
      <p:ext uri="{BB962C8B-B14F-4D97-AF65-F5344CB8AC3E}">
        <p14:creationId xmlns:p14="http://schemas.microsoft.com/office/powerpoint/2010/main" val="17146919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DE16029-1434-461D-9462-9DA02971EC60}" type="slidenum">
              <a:rPr lang="en-US" altLang="en-US" smtClean="0"/>
              <a:pPr eaLnBrk="1" hangingPunct="1">
                <a:spcBef>
                  <a:spcPct val="0"/>
                </a:spcBef>
              </a:pPr>
              <a:t>1</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633451C-A566-4626-A0BF-1182E4A4E57D}" type="slidenum">
              <a:rPr lang="en-US" altLang="en-US" smtClean="0"/>
              <a:pPr eaLnBrk="1" hangingPunct="1">
                <a:spcBef>
                  <a:spcPct val="0"/>
                </a:spcBef>
              </a:pPr>
              <a:t>12</a:t>
            </a:fld>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19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17632EB-73BD-44BD-849E-CCD3B56772FA}" type="slidenum">
              <a:rPr lang="en-US" altLang="en-US" smtClean="0"/>
              <a:pPr eaLnBrk="1" hangingPunct="1">
                <a:spcBef>
                  <a:spcPct val="0"/>
                </a:spcBef>
              </a:pPr>
              <a:t>13</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30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6684CF27-3291-46CC-935B-127852EC442F}" type="slidenum">
              <a:rPr lang="en-US" altLang="en-US" smtClean="0"/>
              <a:pPr eaLnBrk="1" hangingPunct="1">
                <a:spcBef>
                  <a:spcPct val="0"/>
                </a:spcBef>
              </a:pPr>
              <a:t>14</a:t>
            </a:fld>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40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6745317-232D-4ECB-864E-938FBA52D65D}" type="slidenum">
              <a:rPr lang="en-US" altLang="en-US" smtClean="0"/>
              <a:pPr eaLnBrk="1" hangingPunct="1">
                <a:spcBef>
                  <a:spcPct val="0"/>
                </a:spcBef>
              </a:pPr>
              <a:t>22</a:t>
            </a:fld>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50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7FE5977-F563-4EED-B2C4-921FCE2CF114}" type="slidenum">
              <a:rPr lang="en-US" altLang="en-US" smtClean="0"/>
              <a:pPr eaLnBrk="1" hangingPunct="1">
                <a:spcBef>
                  <a:spcPct val="0"/>
                </a:spcBef>
              </a:pPr>
              <a:t>24</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BBDEC3E-39F0-458B-9DE1-18B6704649BF}" type="slidenum">
              <a:rPr lang="en-US" altLang="en-US" smtClean="0"/>
              <a:pPr eaLnBrk="1" hangingPunct="1">
                <a:spcBef>
                  <a:spcPct val="0"/>
                </a:spcBef>
              </a:pPr>
              <a:t>2</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C576AC5-338C-4F39-8A0E-BE41AC2A267E}" type="slidenum">
              <a:rPr lang="en-US" altLang="en-US" smtClean="0"/>
              <a:pPr eaLnBrk="1" hangingPunct="1">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27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2E05F0B-CA7A-43D3-A051-843EC78B048D}" type="slidenum">
              <a:rPr lang="en-US" altLang="en-US" smtClean="0"/>
              <a:pPr eaLnBrk="1" hangingPunct="1">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Definition of a Collaborative Application: “A single application for a collaborative service effort that is submitted by two (2) or more organizations in which one partner will serve as the Fiduciary Agent. Each partner actively supplies distinctive/separate resources and services, having measurable outcome and a common goal.”</a:t>
            </a: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6FA5708-F385-4207-AF04-BE9C0674EF5C}" type="slidenum">
              <a:rPr lang="en-US" altLang="en-US" smtClean="0"/>
              <a:pPr eaLnBrk="1" hangingPunct="1">
                <a:spcBef>
                  <a:spcPct val="0"/>
                </a:spcBef>
              </a:pPr>
              <a:t>5</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48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042EC21-6F05-4504-BED9-1EB3EA5ECC2C}" type="slidenum">
              <a:rPr lang="en-US" altLang="en-US" smtClean="0"/>
              <a:pPr eaLnBrk="1" hangingPunct="1">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58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EB8C9CD-EF03-4659-801C-5C34E7D22B61}" type="slidenum">
              <a:rPr lang="en-US" altLang="en-US" smtClean="0"/>
              <a:pPr eaLnBrk="1" hangingPunct="1">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A4FD186-1A86-4E5E-B539-3B172F64601B}" type="slidenum">
              <a:rPr lang="en-US" altLang="en-US" smtClean="0"/>
              <a:pPr eaLnBrk="1" hangingPunct="1">
                <a:spcBef>
                  <a:spcPct val="0"/>
                </a:spcBef>
              </a:pPr>
              <a:t>9</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650" indent="-288925"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28775" indent="-231775" eaLnBrk="0" hangingPunct="0">
              <a:spcBef>
                <a:spcPct val="30000"/>
              </a:spcBef>
              <a:defRPr sz="1200">
                <a:solidFill>
                  <a:schemeClr val="tx1"/>
                </a:solidFill>
                <a:latin typeface="Times New Roman" pitchFamily="18" charset="0"/>
              </a:defRPr>
            </a:lvl4pPr>
            <a:lvl5pPr marL="2093913" indent="-231775" eaLnBrk="0" hangingPunct="0">
              <a:spcBef>
                <a:spcPct val="30000"/>
              </a:spcBef>
              <a:defRPr sz="1200">
                <a:solidFill>
                  <a:schemeClr val="tx1"/>
                </a:solidFill>
                <a:latin typeface="Times New Roman" pitchFamily="18" charset="0"/>
              </a:defRPr>
            </a:lvl5pPr>
            <a:lvl6pPr marL="2551113" indent="-231775" eaLnBrk="0" fontAlgn="base" hangingPunct="0">
              <a:spcBef>
                <a:spcPct val="30000"/>
              </a:spcBef>
              <a:spcAft>
                <a:spcPct val="0"/>
              </a:spcAft>
              <a:defRPr sz="1200">
                <a:solidFill>
                  <a:schemeClr val="tx1"/>
                </a:solidFill>
                <a:latin typeface="Times New Roman" pitchFamily="18" charset="0"/>
              </a:defRPr>
            </a:lvl6pPr>
            <a:lvl7pPr marL="3008313" indent="-231775" eaLnBrk="0" fontAlgn="base" hangingPunct="0">
              <a:spcBef>
                <a:spcPct val="30000"/>
              </a:spcBef>
              <a:spcAft>
                <a:spcPct val="0"/>
              </a:spcAft>
              <a:defRPr sz="1200">
                <a:solidFill>
                  <a:schemeClr val="tx1"/>
                </a:solidFill>
                <a:latin typeface="Times New Roman" pitchFamily="18" charset="0"/>
              </a:defRPr>
            </a:lvl7pPr>
            <a:lvl8pPr marL="3465513" indent="-231775" eaLnBrk="0" fontAlgn="base" hangingPunct="0">
              <a:spcBef>
                <a:spcPct val="30000"/>
              </a:spcBef>
              <a:spcAft>
                <a:spcPct val="0"/>
              </a:spcAft>
              <a:defRPr sz="1200">
                <a:solidFill>
                  <a:schemeClr val="tx1"/>
                </a:solidFill>
                <a:latin typeface="Times New Roman" pitchFamily="18" charset="0"/>
              </a:defRPr>
            </a:lvl8pPr>
            <a:lvl9pPr marL="3922713" indent="-2317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5BA792D-63CF-4AF7-A068-5E122136BEA5}" type="slidenum">
              <a:rPr lang="en-US" altLang="en-US" smtClean="0"/>
              <a:pPr eaLnBrk="1" hangingPunct="1">
                <a:spcBef>
                  <a:spcPct val="0"/>
                </a:spcBef>
              </a:pPr>
              <a:t>11</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687638"/>
            <a:ext cx="9144000" cy="4170362"/>
            <a:chOff x="0" y="0"/>
            <a:chExt cx="5760" cy="2876"/>
          </a:xfrm>
        </p:grpSpPr>
        <p:sp>
          <p:nvSpPr>
            <p:cNvPr id="5" name="Rectangle 3"/>
            <p:cNvSpPr>
              <a:spLocks noChangeArrowheads="1"/>
            </p:cNvSpPr>
            <p:nvPr/>
          </p:nvSpPr>
          <p:spPr bwMode="ltGray">
            <a:xfrm>
              <a:off x="0" y="475"/>
              <a:ext cx="5760" cy="192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defRPr/>
              </a:pPr>
              <a:endParaRPr lang="en-US" altLang="en-US" dirty="0"/>
            </a:p>
          </p:txBody>
        </p:sp>
        <p:sp>
          <p:nvSpPr>
            <p:cNvPr id="6" name="Rectangle 4"/>
            <p:cNvSpPr>
              <a:spLocks noChangeArrowheads="1"/>
            </p:cNvSpPr>
            <p:nvPr userDrawn="1"/>
          </p:nvSpPr>
          <p:spPr bwMode="ltGray">
            <a:xfrm>
              <a:off x="0" y="2398"/>
              <a:ext cx="5760" cy="47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defRPr/>
              </a:pPr>
              <a:endParaRPr lang="en-US" altLang="en-US" dirty="0"/>
            </a:p>
          </p:txBody>
        </p:sp>
        <p:sp>
          <p:nvSpPr>
            <p:cNvPr id="7" name="Rectangle 5"/>
            <p:cNvSpPr>
              <a:spLocks noChangeArrowheads="1"/>
            </p:cNvSpPr>
            <p:nvPr/>
          </p:nvSpPr>
          <p:spPr bwMode="ltGray">
            <a:xfrm>
              <a:off x="0" y="0"/>
              <a:ext cx="5760" cy="47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defRPr/>
              </a:pPr>
              <a:endParaRPr lang="en-US" altLang="en-US" dirty="0"/>
            </a:p>
          </p:txBody>
        </p:sp>
      </p:grpSp>
      <p:pic>
        <p:nvPicPr>
          <p:cNvPr id="8" name="Picture 14" descr="LU_UW_3s_fu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8188" y="1128713"/>
            <a:ext cx="78549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0" name="Rectangle 6"/>
          <p:cNvSpPr>
            <a:spLocks noGrp="1" noChangeArrowheads="1"/>
          </p:cNvSpPr>
          <p:nvPr>
            <p:ph type="ctrTitle"/>
          </p:nvPr>
        </p:nvSpPr>
        <p:spPr bwMode="white">
          <a:xfrm>
            <a:off x="381000" y="3590925"/>
            <a:ext cx="7772400" cy="1143000"/>
          </a:xfrm>
        </p:spPr>
        <p:txBody>
          <a:bodyPr lIns="0" rIns="0"/>
          <a:lstStyle>
            <a:lvl1pPr>
              <a:defRPr sz="3800">
                <a:solidFill>
                  <a:schemeClr val="bg1"/>
                </a:solidFill>
              </a:defRPr>
            </a:lvl1pPr>
          </a:lstStyle>
          <a:p>
            <a:pPr lvl="0"/>
            <a:r>
              <a:rPr lang="en-US" noProof="0"/>
              <a:t>Click to edit Master title style</a:t>
            </a:r>
          </a:p>
        </p:txBody>
      </p:sp>
      <p:sp>
        <p:nvSpPr>
          <p:cNvPr id="62471" name="Rectangle 7"/>
          <p:cNvSpPr>
            <a:spLocks noGrp="1" noChangeArrowheads="1"/>
          </p:cNvSpPr>
          <p:nvPr>
            <p:ph type="subTitle" idx="1"/>
          </p:nvPr>
        </p:nvSpPr>
        <p:spPr bwMode="white">
          <a:xfrm>
            <a:off x="381000" y="5605463"/>
            <a:ext cx="7770813" cy="498475"/>
          </a:xfrm>
        </p:spPr>
        <p:txBody>
          <a:bodyPr lIns="0" rIns="0"/>
          <a:lstStyle>
            <a:lvl1pPr>
              <a:defRPr sz="1600">
                <a:solidFill>
                  <a:schemeClr val="bg1"/>
                </a:solidFill>
                <a:latin typeface="MetaBook-Roman" pitchFamily="50" charset="0"/>
              </a:defRPr>
            </a:lvl1pPr>
          </a:lstStyle>
          <a:p>
            <a:pPr lvl="0"/>
            <a:r>
              <a:rPr lang="en-US" noProof="0"/>
              <a:t>Click to edit Master subtitle style</a:t>
            </a:r>
          </a:p>
        </p:txBody>
      </p:sp>
    </p:spTree>
    <p:extLst>
      <p:ext uri="{BB962C8B-B14F-4D97-AF65-F5344CB8AC3E}">
        <p14:creationId xmlns:p14="http://schemas.microsoft.com/office/powerpoint/2010/main" val="265393223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195086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6675" y="212725"/>
            <a:ext cx="2041525" cy="5414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2100" y="212725"/>
            <a:ext cx="5972175" cy="5414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88348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25349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8374542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52538" y="1512888"/>
            <a:ext cx="35258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30775" y="1512888"/>
            <a:ext cx="35274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959367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936450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882081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942833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3697042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3685568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292100" y="212725"/>
            <a:ext cx="72405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7"/>
          <p:cNvSpPr>
            <a:spLocks noGrp="1" noChangeArrowheads="1"/>
          </p:cNvSpPr>
          <p:nvPr>
            <p:ph type="body" idx="1"/>
          </p:nvPr>
        </p:nvSpPr>
        <p:spPr bwMode="auto">
          <a:xfrm>
            <a:off x="1252538" y="1512888"/>
            <a:ext cx="720566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21" descr="uw_3s_ful"/>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775575" y="155575"/>
            <a:ext cx="118268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33" descr="LU_rgb_fu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2088" y="6211888"/>
            <a:ext cx="30908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2"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ransition>
    <p:wipe dir="r"/>
  </p:transition>
  <p:txStyles>
    <p:titleStyle>
      <a:lvl1pPr algn="l" rtl="0" eaLnBrk="0" fontAlgn="base" hangingPunct="0">
        <a:spcBef>
          <a:spcPct val="0"/>
        </a:spcBef>
        <a:spcAft>
          <a:spcPct val="0"/>
        </a:spcAft>
        <a:defRPr sz="2800">
          <a:solidFill>
            <a:schemeClr val="accent1"/>
          </a:solidFill>
          <a:latin typeface="+mj-lt"/>
          <a:ea typeface="+mj-ea"/>
          <a:cs typeface="+mj-cs"/>
        </a:defRPr>
      </a:lvl1pPr>
      <a:lvl2pPr algn="l" rtl="0" eaLnBrk="0" fontAlgn="base" hangingPunct="0">
        <a:spcBef>
          <a:spcPct val="0"/>
        </a:spcBef>
        <a:spcAft>
          <a:spcPct val="0"/>
        </a:spcAft>
        <a:defRPr sz="2800">
          <a:solidFill>
            <a:schemeClr val="accent1"/>
          </a:solidFill>
          <a:latin typeface="MetaBold-Roman" pitchFamily="50" charset="0"/>
        </a:defRPr>
      </a:lvl2pPr>
      <a:lvl3pPr algn="l" rtl="0" eaLnBrk="0" fontAlgn="base" hangingPunct="0">
        <a:spcBef>
          <a:spcPct val="0"/>
        </a:spcBef>
        <a:spcAft>
          <a:spcPct val="0"/>
        </a:spcAft>
        <a:defRPr sz="2800">
          <a:solidFill>
            <a:schemeClr val="accent1"/>
          </a:solidFill>
          <a:latin typeface="MetaBold-Roman" pitchFamily="50" charset="0"/>
        </a:defRPr>
      </a:lvl3pPr>
      <a:lvl4pPr algn="l" rtl="0" eaLnBrk="0" fontAlgn="base" hangingPunct="0">
        <a:spcBef>
          <a:spcPct val="0"/>
        </a:spcBef>
        <a:spcAft>
          <a:spcPct val="0"/>
        </a:spcAft>
        <a:defRPr sz="2800">
          <a:solidFill>
            <a:schemeClr val="accent1"/>
          </a:solidFill>
          <a:latin typeface="MetaBold-Roman" pitchFamily="50" charset="0"/>
        </a:defRPr>
      </a:lvl4pPr>
      <a:lvl5pPr algn="l" rtl="0" eaLnBrk="0" fontAlgn="base" hangingPunct="0">
        <a:spcBef>
          <a:spcPct val="0"/>
        </a:spcBef>
        <a:spcAft>
          <a:spcPct val="0"/>
        </a:spcAft>
        <a:defRPr sz="2800">
          <a:solidFill>
            <a:schemeClr val="accent1"/>
          </a:solidFill>
          <a:latin typeface="MetaBold-Roman" pitchFamily="50" charset="0"/>
        </a:defRPr>
      </a:lvl5pPr>
      <a:lvl6pPr marL="457200" algn="l" rtl="0" fontAlgn="base">
        <a:spcBef>
          <a:spcPct val="0"/>
        </a:spcBef>
        <a:spcAft>
          <a:spcPct val="0"/>
        </a:spcAft>
        <a:defRPr sz="2800">
          <a:solidFill>
            <a:schemeClr val="accent1"/>
          </a:solidFill>
          <a:latin typeface="MetaBold-Roman" pitchFamily="50" charset="0"/>
        </a:defRPr>
      </a:lvl6pPr>
      <a:lvl7pPr marL="914400" algn="l" rtl="0" fontAlgn="base">
        <a:spcBef>
          <a:spcPct val="0"/>
        </a:spcBef>
        <a:spcAft>
          <a:spcPct val="0"/>
        </a:spcAft>
        <a:defRPr sz="2800">
          <a:solidFill>
            <a:schemeClr val="accent1"/>
          </a:solidFill>
          <a:latin typeface="MetaBold-Roman" pitchFamily="50" charset="0"/>
        </a:defRPr>
      </a:lvl7pPr>
      <a:lvl8pPr marL="1371600" algn="l" rtl="0" fontAlgn="base">
        <a:spcBef>
          <a:spcPct val="0"/>
        </a:spcBef>
        <a:spcAft>
          <a:spcPct val="0"/>
        </a:spcAft>
        <a:defRPr sz="2800">
          <a:solidFill>
            <a:schemeClr val="accent1"/>
          </a:solidFill>
          <a:latin typeface="MetaBold-Roman" pitchFamily="50" charset="0"/>
        </a:defRPr>
      </a:lvl8pPr>
      <a:lvl9pPr marL="1828800" algn="l" rtl="0" fontAlgn="base">
        <a:spcBef>
          <a:spcPct val="0"/>
        </a:spcBef>
        <a:spcAft>
          <a:spcPct val="0"/>
        </a:spcAft>
        <a:defRPr sz="2800">
          <a:solidFill>
            <a:schemeClr val="accent1"/>
          </a:solidFill>
          <a:latin typeface="MetaBold-Roman" pitchFamily="50" charset="0"/>
        </a:defRPr>
      </a:lvl9pPr>
    </p:titleStyle>
    <p:bodyStyle>
      <a:lvl1pPr marL="342900" indent="-342900" algn="l" rtl="0" eaLnBrk="0" fontAlgn="base" hangingPunct="0">
        <a:spcBef>
          <a:spcPct val="50000"/>
        </a:spcBef>
        <a:spcAft>
          <a:spcPct val="0"/>
        </a:spcAft>
        <a:defRPr sz="2000">
          <a:solidFill>
            <a:schemeClr val="accent1"/>
          </a:solidFill>
          <a:latin typeface="+mn-lt"/>
          <a:ea typeface="+mn-ea"/>
          <a:cs typeface="+mn-cs"/>
        </a:defRPr>
      </a:lvl1pPr>
      <a:lvl2pPr marL="341313" indent="-227013" algn="l" rtl="0" eaLnBrk="0" fontAlgn="base" hangingPunct="0">
        <a:spcBef>
          <a:spcPct val="50000"/>
        </a:spcBef>
        <a:spcAft>
          <a:spcPct val="0"/>
        </a:spcAft>
        <a:buClr>
          <a:schemeClr val="hlink"/>
        </a:buClr>
        <a:buChar char="•"/>
        <a:defRPr sz="2000">
          <a:solidFill>
            <a:schemeClr val="accent1"/>
          </a:solidFill>
          <a:latin typeface="+mn-lt"/>
        </a:defRPr>
      </a:lvl2pPr>
      <a:lvl3pPr marL="628650" indent="-173038" algn="l" rtl="0" eaLnBrk="0" fontAlgn="base" hangingPunct="0">
        <a:spcBef>
          <a:spcPct val="50000"/>
        </a:spcBef>
        <a:spcAft>
          <a:spcPct val="0"/>
        </a:spcAft>
        <a:buClr>
          <a:schemeClr val="hlink"/>
        </a:buClr>
        <a:buChar char="–"/>
        <a:defRPr sz="2000">
          <a:solidFill>
            <a:schemeClr val="accent1"/>
          </a:solidFill>
          <a:latin typeface="+mn-lt"/>
        </a:defRPr>
      </a:lvl3pPr>
      <a:lvl4pPr marL="969963" indent="-227013" algn="l" rtl="0" eaLnBrk="0" fontAlgn="base" hangingPunct="0">
        <a:spcBef>
          <a:spcPct val="50000"/>
        </a:spcBef>
        <a:spcAft>
          <a:spcPct val="0"/>
        </a:spcAft>
        <a:buClr>
          <a:schemeClr val="hlink"/>
        </a:buClr>
        <a:buChar char="–"/>
        <a:defRPr sz="2000">
          <a:solidFill>
            <a:schemeClr val="accent1"/>
          </a:solidFill>
          <a:latin typeface="+mn-lt"/>
        </a:defRPr>
      </a:lvl4pPr>
      <a:lvl5pPr marL="1311275" indent="-166688" algn="l" rtl="0" eaLnBrk="0" fontAlgn="base" hangingPunct="0">
        <a:spcBef>
          <a:spcPct val="50000"/>
        </a:spcBef>
        <a:spcAft>
          <a:spcPct val="0"/>
        </a:spcAft>
        <a:buClr>
          <a:schemeClr val="hlink"/>
        </a:buClr>
        <a:buChar char="–"/>
        <a:defRPr sz="2000">
          <a:solidFill>
            <a:schemeClr val="accent1"/>
          </a:solidFill>
          <a:latin typeface="+mn-lt"/>
        </a:defRPr>
      </a:lvl5pPr>
      <a:lvl6pPr marL="1768475" indent="-166688" algn="l" rtl="0" fontAlgn="base">
        <a:spcBef>
          <a:spcPct val="50000"/>
        </a:spcBef>
        <a:spcAft>
          <a:spcPct val="0"/>
        </a:spcAft>
        <a:buClr>
          <a:schemeClr val="hlink"/>
        </a:buClr>
        <a:buChar char="–"/>
        <a:defRPr sz="2000">
          <a:solidFill>
            <a:schemeClr val="accent1"/>
          </a:solidFill>
          <a:latin typeface="+mn-lt"/>
        </a:defRPr>
      </a:lvl6pPr>
      <a:lvl7pPr marL="2225675" indent="-166688" algn="l" rtl="0" fontAlgn="base">
        <a:spcBef>
          <a:spcPct val="50000"/>
        </a:spcBef>
        <a:spcAft>
          <a:spcPct val="0"/>
        </a:spcAft>
        <a:buClr>
          <a:schemeClr val="hlink"/>
        </a:buClr>
        <a:buChar char="–"/>
        <a:defRPr sz="2000">
          <a:solidFill>
            <a:schemeClr val="accent1"/>
          </a:solidFill>
          <a:latin typeface="+mn-lt"/>
        </a:defRPr>
      </a:lvl7pPr>
      <a:lvl8pPr marL="2682875" indent="-166688" algn="l" rtl="0" fontAlgn="base">
        <a:spcBef>
          <a:spcPct val="50000"/>
        </a:spcBef>
        <a:spcAft>
          <a:spcPct val="0"/>
        </a:spcAft>
        <a:buClr>
          <a:schemeClr val="hlink"/>
        </a:buClr>
        <a:buChar char="–"/>
        <a:defRPr sz="2000">
          <a:solidFill>
            <a:schemeClr val="accent1"/>
          </a:solidFill>
          <a:latin typeface="+mn-lt"/>
        </a:defRPr>
      </a:lvl8pPr>
      <a:lvl9pPr marL="3140075" indent="-166688" algn="l" rtl="0" fontAlgn="base">
        <a:spcBef>
          <a:spcPct val="50000"/>
        </a:spcBef>
        <a:spcAft>
          <a:spcPct val="0"/>
        </a:spcAft>
        <a:buClr>
          <a:schemeClr val="hlink"/>
        </a:buClr>
        <a:buChar char="–"/>
        <a:defRPr sz="2000">
          <a:solidFill>
            <a:schemeClr val="accent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unitedwaywashcounty.org/community-impact-grants-fy1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unitedwaywashcounty.org/community-impac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s://www.facebook.com/unitedwaywashcounty"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ctrTitle"/>
          </p:nvPr>
        </p:nvSpPr>
        <p:spPr>
          <a:xfrm>
            <a:off x="161925" y="3381375"/>
            <a:ext cx="8915400" cy="2771775"/>
          </a:xfrm>
        </p:spPr>
        <p:txBody>
          <a:bodyPr/>
          <a:lstStyle/>
          <a:p>
            <a:pPr eaLnBrk="1" hangingPunct="1"/>
            <a:r>
              <a:rPr lang="en-US" altLang="en-US" sz="4400" dirty="0">
                <a:latin typeface="+mn-lt"/>
              </a:rPr>
              <a:t>United Way of Washington County</a:t>
            </a:r>
            <a:br>
              <a:rPr lang="en-US" altLang="en-US" sz="4400" dirty="0">
                <a:latin typeface="+mn-lt"/>
              </a:rPr>
            </a:br>
            <a:br>
              <a:rPr lang="en-US" altLang="en-US" sz="5000" dirty="0">
                <a:latin typeface="+mn-lt"/>
              </a:rPr>
            </a:br>
            <a:r>
              <a:rPr lang="en-US" altLang="en-US" sz="4600" dirty="0">
                <a:latin typeface="+mn-lt"/>
              </a:rPr>
              <a:t>FY20 Community Impact Funding</a:t>
            </a:r>
            <a:br>
              <a:rPr lang="en-US" altLang="en-US" sz="4800" dirty="0">
                <a:latin typeface="+mn-lt"/>
              </a:rPr>
            </a:br>
            <a:r>
              <a:rPr lang="en-US" altLang="en-US" sz="2800" i="1" dirty="0">
                <a:latin typeface="+mn-lt"/>
              </a:rPr>
              <a:t>Goals, strategies and grant cycle</a:t>
            </a:r>
            <a:endParaRPr lang="en-US" altLang="en-US" sz="3000" dirty="0">
              <a:latin typeface="+mn-lt"/>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F4225-7F62-435F-9AE8-B077E6979B2A}"/>
              </a:ext>
            </a:extLst>
          </p:cNvPr>
          <p:cNvSpPr>
            <a:spLocks noGrp="1"/>
          </p:cNvSpPr>
          <p:nvPr>
            <p:ph type="title"/>
          </p:nvPr>
        </p:nvSpPr>
        <p:spPr/>
        <p:txBody>
          <a:bodyPr/>
          <a:lstStyle/>
          <a:p>
            <a:r>
              <a:rPr lang="en-US" altLang="en-US" b="1" dirty="0"/>
              <a:t>HEALTH</a:t>
            </a:r>
            <a:br>
              <a:rPr lang="en-US" altLang="en-US" b="1" dirty="0"/>
            </a:br>
            <a:r>
              <a:rPr lang="en-US" altLang="en-US" b="1" dirty="0"/>
              <a:t>Vision, Problem Statement and Goals</a:t>
            </a:r>
            <a:endParaRPr lang="en-US" dirty="0"/>
          </a:p>
        </p:txBody>
      </p:sp>
      <p:graphicFrame>
        <p:nvGraphicFramePr>
          <p:cNvPr id="5" name="Table 4">
            <a:extLst>
              <a:ext uri="{FF2B5EF4-FFF2-40B4-BE49-F238E27FC236}">
                <a16:creationId xmlns:a16="http://schemas.microsoft.com/office/drawing/2014/main" id="{B41EA53A-C044-444E-9274-EC2699D4FA99}"/>
              </a:ext>
            </a:extLst>
          </p:cNvPr>
          <p:cNvGraphicFramePr>
            <a:graphicFrameLocks noGrp="1"/>
          </p:cNvGraphicFramePr>
          <p:nvPr>
            <p:extLst>
              <p:ext uri="{D42A27DB-BD31-4B8C-83A1-F6EECF244321}">
                <p14:modId xmlns:p14="http://schemas.microsoft.com/office/powerpoint/2010/main" val="2612726416"/>
              </p:ext>
            </p:extLst>
          </p:nvPr>
        </p:nvGraphicFramePr>
        <p:xfrm>
          <a:off x="969169" y="1355725"/>
          <a:ext cx="7205662" cy="4427366"/>
        </p:xfrm>
        <a:graphic>
          <a:graphicData uri="http://schemas.openxmlformats.org/drawingml/2006/table">
            <a:tbl>
              <a:tblPr/>
              <a:tblGrid>
                <a:gridCol w="7205662">
                  <a:extLst>
                    <a:ext uri="{9D8B030D-6E8A-4147-A177-3AD203B41FA5}">
                      <a16:colId xmlns:a16="http://schemas.microsoft.com/office/drawing/2014/main" val="3772670088"/>
                    </a:ext>
                  </a:extLst>
                </a:gridCol>
              </a:tblGrid>
              <a:tr h="978791">
                <a:tc>
                  <a:txBody>
                    <a:bodyPr/>
                    <a:lstStyle/>
                    <a:p>
                      <a:pPr algn="ctr" rtl="0" fontAlgn="base"/>
                      <a:r>
                        <a:rPr lang="en-US" sz="2400" b="1" i="0" dirty="0">
                          <a:solidFill>
                            <a:schemeClr val="bg2"/>
                          </a:solidFill>
                          <a:effectLst/>
                          <a:latin typeface="Arial" panose="020B0604020202020204" pitchFamily="34" charset="0"/>
                        </a:rPr>
                        <a:t>HEALTH</a:t>
                      </a:r>
                      <a:r>
                        <a:rPr lang="en-US" sz="2400" b="0" i="0" dirty="0">
                          <a:solidFill>
                            <a:schemeClr val="bg2"/>
                          </a:solidFill>
                          <a:effectLst/>
                          <a:latin typeface="Arial" panose="020B0604020202020204" pitchFamily="34" charset="0"/>
                        </a:rPr>
                        <a:t> </a:t>
                      </a:r>
                      <a:endParaRPr lang="en-US" sz="2400" b="0" i="0" dirty="0">
                        <a:solidFill>
                          <a:schemeClr val="bg2"/>
                        </a:solidFill>
                        <a:effectLst/>
                      </a:endParaRPr>
                    </a:p>
                    <a:p>
                      <a:pPr algn="ctr" rtl="0" fontAlgn="base"/>
                      <a:r>
                        <a:rPr lang="en-US" sz="2400" b="1" i="0" dirty="0">
                          <a:solidFill>
                            <a:srgbClr val="00000A"/>
                          </a:solidFill>
                          <a:effectLst/>
                          <a:latin typeface="Arial" panose="020B0604020202020204" pitchFamily="34" charset="0"/>
                        </a:rPr>
                        <a:t>Improving individual and family health, safety and security</a:t>
                      </a:r>
                      <a:r>
                        <a:rPr lang="en-US" sz="1400" b="1" i="0" dirty="0">
                          <a:solidFill>
                            <a:srgbClr val="00000A"/>
                          </a:solidFill>
                          <a:effectLst/>
                          <a:latin typeface="Arial" panose="020B0604020202020204" pitchFamily="34" charset="0"/>
                        </a:rPr>
                        <a:t>.</a:t>
                      </a:r>
                      <a:r>
                        <a:rPr lang="en-US" sz="1400" b="0" i="0" dirty="0">
                          <a:solidFill>
                            <a:srgbClr val="00000A"/>
                          </a:solidFill>
                          <a:effectLst/>
                          <a:latin typeface="Arial" panose="020B0604020202020204" pitchFamily="34" charset="0"/>
                        </a:rPr>
                        <a:t> </a:t>
                      </a:r>
                      <a:endParaRPr lang="en-US" b="0" i="0" dirty="0">
                        <a:solidFill>
                          <a:srgbClr val="00000A"/>
                        </a:solidFill>
                        <a:effectLst/>
                      </a:endParaRPr>
                    </a:p>
                  </a:txBody>
                  <a:tcPr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92CDDC"/>
                    </a:solidFill>
                  </a:tcPr>
                </a:tc>
                <a:extLst>
                  <a:ext uri="{0D108BD9-81ED-4DB2-BD59-A6C34878D82A}">
                    <a16:rowId xmlns:a16="http://schemas.microsoft.com/office/drawing/2014/main" val="623173504"/>
                  </a:ext>
                </a:extLst>
              </a:tr>
              <a:tr h="1784853">
                <a:tc>
                  <a:txBody>
                    <a:bodyPr/>
                    <a:lstStyle/>
                    <a:p>
                      <a:pPr algn="l" rtl="0" fontAlgn="base"/>
                      <a:r>
                        <a:rPr lang="en-US" sz="2000" b="1" i="0" u="sng" dirty="0">
                          <a:solidFill>
                            <a:srgbClr val="00000A"/>
                          </a:solidFill>
                          <a:effectLst/>
                          <a:latin typeface="Arial" panose="020B0604020202020204" pitchFamily="34" charset="0"/>
                        </a:rPr>
                        <a:t>Problem Statement</a:t>
                      </a:r>
                      <a:r>
                        <a:rPr lang="en-US" sz="2000" b="1" i="0" dirty="0">
                          <a:solidFill>
                            <a:srgbClr val="00000A"/>
                          </a:solidFill>
                          <a:effectLst/>
                          <a:latin typeface="Arial" panose="020B0604020202020204" pitchFamily="34" charset="0"/>
                        </a:rPr>
                        <a:t>:</a:t>
                      </a:r>
                      <a:r>
                        <a:rPr lang="en-US" sz="2000" b="0" i="0" dirty="0">
                          <a:solidFill>
                            <a:srgbClr val="00000A"/>
                          </a:solidFill>
                          <a:effectLst/>
                          <a:latin typeface="Arial" panose="020B0604020202020204" pitchFamily="34" charset="0"/>
                        </a:rPr>
                        <a:t> Washington County residents’ health and well-being is adversely affected by high risk behaviors and abusive lifestyles. </a:t>
                      </a:r>
                      <a:endParaRPr lang="en-US" sz="2000" b="0" i="0" dirty="0">
                        <a:solidFill>
                          <a:srgbClr val="00000A"/>
                        </a:solidFill>
                        <a:effectLst/>
                      </a:endParaRPr>
                    </a:p>
                    <a:p>
                      <a:pPr algn="l" rtl="0" fontAlgn="base"/>
                      <a:r>
                        <a:rPr lang="en-US" sz="2000" b="0" i="1" dirty="0">
                          <a:solidFill>
                            <a:srgbClr val="00000A"/>
                          </a:solidFill>
                          <a:effectLst/>
                          <a:latin typeface="Arial" panose="020B0604020202020204" pitchFamily="34" charset="0"/>
                        </a:rPr>
                        <a:t>Key indicators include: violence, neglect and abuse, </a:t>
                      </a:r>
                      <a:r>
                        <a:rPr lang="en-US" sz="2000" b="0" i="0" dirty="0">
                          <a:solidFill>
                            <a:srgbClr val="00000A"/>
                          </a:solidFill>
                          <a:effectLst/>
                          <a:latin typeface="Arial" panose="020B0604020202020204" pitchFamily="34" charset="0"/>
                        </a:rPr>
                        <a:t>unhealthy lifestyles,</a:t>
                      </a:r>
                      <a:r>
                        <a:rPr lang="en-US" sz="2000" b="0" i="1" dirty="0">
                          <a:solidFill>
                            <a:srgbClr val="00000A"/>
                          </a:solidFill>
                          <a:effectLst/>
                          <a:latin typeface="Arial" panose="020B0604020202020204" pitchFamily="34" charset="0"/>
                        </a:rPr>
                        <a:t> and teen pregnancy.</a:t>
                      </a:r>
                      <a:r>
                        <a:rPr lang="en-US" sz="2000" b="0" i="0" dirty="0">
                          <a:solidFill>
                            <a:srgbClr val="00000A"/>
                          </a:solidFill>
                          <a:effectLst/>
                          <a:latin typeface="Arial" panose="020B0604020202020204" pitchFamily="34" charset="0"/>
                        </a:rPr>
                        <a:t> </a:t>
                      </a:r>
                      <a:endParaRPr lang="en-US" sz="2000" b="0" i="0" dirty="0">
                        <a:solidFill>
                          <a:srgbClr val="00000A"/>
                        </a:solidFill>
                        <a:effectLst/>
                      </a:endParaRPr>
                    </a:p>
                  </a:txBody>
                  <a:tcPr anchor="ctr">
                    <a:lnL w="7620" cap="flat" cmpd="sng" algn="ctr">
                      <a:solidFill>
                        <a:srgbClr val="40A99D"/>
                      </a:solidFill>
                      <a:prstDash val="solid"/>
                      <a:round/>
                      <a:headEnd type="none" w="med" len="med"/>
                      <a:tailEnd type="none" w="med" len="med"/>
                    </a:lnL>
                    <a:lnR w="7620" cap="flat" cmpd="sng" algn="ctr">
                      <a:solidFill>
                        <a:srgbClr val="40A99D"/>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rgbClr val="40A99D"/>
                      </a:solidFill>
                      <a:prstDash val="solid"/>
                      <a:round/>
                      <a:headEnd type="none" w="med" len="med"/>
                      <a:tailEnd type="none" w="med" len="med"/>
                    </a:lnB>
                    <a:solidFill>
                      <a:srgbClr val="B6DDE8"/>
                    </a:solidFill>
                  </a:tcPr>
                </a:tc>
                <a:extLst>
                  <a:ext uri="{0D108BD9-81ED-4DB2-BD59-A6C34878D82A}">
                    <a16:rowId xmlns:a16="http://schemas.microsoft.com/office/drawing/2014/main" val="646674411"/>
                  </a:ext>
                </a:extLst>
              </a:tr>
              <a:tr h="1453793">
                <a:tc>
                  <a:txBody>
                    <a:bodyPr/>
                    <a:lstStyle/>
                    <a:p>
                      <a:pPr algn="ctr" rtl="0" fontAlgn="base"/>
                      <a:r>
                        <a:rPr lang="en-US" sz="2000" b="1" i="0" u="sng" dirty="0">
                          <a:solidFill>
                            <a:srgbClr val="666666"/>
                          </a:solidFill>
                          <a:effectLst/>
                          <a:latin typeface="Arial" panose="020B0604020202020204" pitchFamily="34" charset="0"/>
                        </a:rPr>
                        <a:t>Goal Statement</a:t>
                      </a:r>
                      <a:r>
                        <a:rPr lang="en-US" sz="2000" b="0" i="0" dirty="0">
                          <a:solidFill>
                            <a:srgbClr val="666666"/>
                          </a:solidFill>
                          <a:effectLst/>
                          <a:latin typeface="Arial" panose="020B0604020202020204" pitchFamily="34" charset="0"/>
                        </a:rPr>
                        <a:t>: </a:t>
                      </a:r>
                      <a:r>
                        <a:rPr lang="en-US" sz="2000" b="0" i="0" dirty="0">
                          <a:solidFill>
                            <a:srgbClr val="00000A"/>
                          </a:solidFill>
                          <a:effectLst/>
                          <a:latin typeface="Arial" panose="020B0604020202020204" pitchFamily="34" charset="0"/>
                        </a:rPr>
                        <a:t>By June 30, 2021, improve the health and well-being of Washington County residents who participate in collaborative, evidence-based programs according to available key indicators.</a:t>
                      </a:r>
                      <a:r>
                        <a:rPr lang="en-US" sz="2000" b="0" i="0" dirty="0">
                          <a:solidFill>
                            <a:srgbClr val="666666"/>
                          </a:solidFill>
                          <a:effectLst/>
                          <a:latin typeface="Arial" panose="020B0604020202020204" pitchFamily="34" charset="0"/>
                        </a:rPr>
                        <a:t> </a:t>
                      </a:r>
                      <a:endParaRPr lang="en-US" sz="2000" b="0" i="0" dirty="0">
                        <a:solidFill>
                          <a:srgbClr val="666666"/>
                        </a:solidFill>
                        <a:effectLst/>
                        <a:latin typeface="Segoe UI" panose="020B0502040204020203" pitchFamily="34" charset="0"/>
                      </a:endParaRPr>
                    </a:p>
                  </a:txBody>
                  <a:tcPr anchor="ctr">
                    <a:lnL w="7620" cap="flat" cmpd="sng" algn="ctr">
                      <a:solidFill>
                        <a:srgbClr val="E0AB9D"/>
                      </a:solidFill>
                      <a:prstDash val="solid"/>
                      <a:round/>
                      <a:headEnd type="none" w="med" len="med"/>
                      <a:tailEnd type="none" w="med" len="med"/>
                    </a:lnL>
                    <a:lnR w="7620" cap="flat" cmpd="sng" algn="ctr">
                      <a:solidFill>
                        <a:srgbClr val="E0AB9D"/>
                      </a:solidFill>
                      <a:prstDash val="solid"/>
                      <a:round/>
                      <a:headEnd type="none" w="med" len="med"/>
                      <a:tailEnd type="none" w="med" len="med"/>
                    </a:lnR>
                    <a:lnT w="7620" cap="flat" cmpd="sng" algn="ctr">
                      <a:solidFill>
                        <a:srgbClr val="40A99D"/>
                      </a:solidFill>
                      <a:prstDash val="solid"/>
                      <a:round/>
                      <a:headEnd type="none" w="med" len="med"/>
                      <a:tailEnd type="none" w="med" len="med"/>
                    </a:lnT>
                    <a:lnB w="7620" cap="flat" cmpd="sng" algn="ctr">
                      <a:solidFill>
                        <a:srgbClr val="E0AB9D"/>
                      </a:solidFill>
                      <a:prstDash val="solid"/>
                      <a:round/>
                      <a:headEnd type="none" w="med" len="med"/>
                      <a:tailEnd type="none" w="med" len="med"/>
                    </a:lnB>
                    <a:solidFill>
                      <a:srgbClr val="DAEEF3"/>
                    </a:solidFill>
                  </a:tcPr>
                </a:tc>
                <a:extLst>
                  <a:ext uri="{0D108BD9-81ED-4DB2-BD59-A6C34878D82A}">
                    <a16:rowId xmlns:a16="http://schemas.microsoft.com/office/drawing/2014/main" val="1823070889"/>
                  </a:ext>
                </a:extLst>
              </a:tr>
            </a:tbl>
          </a:graphicData>
        </a:graphic>
      </p:graphicFrame>
    </p:spTree>
    <p:extLst>
      <p:ext uri="{BB962C8B-B14F-4D97-AF65-F5344CB8AC3E}">
        <p14:creationId xmlns:p14="http://schemas.microsoft.com/office/powerpoint/2010/main" val="282526699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3000" b="1" dirty="0">
                <a:latin typeface="+mn-lt"/>
              </a:rPr>
              <a:t>Health</a:t>
            </a:r>
            <a:br>
              <a:rPr lang="en-US" altLang="en-US" sz="3000" b="1" dirty="0">
                <a:latin typeface="+mn-lt"/>
              </a:rPr>
            </a:br>
            <a:r>
              <a:rPr lang="en-US" altLang="en-US" sz="3000" b="1" dirty="0">
                <a:latin typeface="+mn-lt"/>
              </a:rPr>
              <a:t>Strategies &amp; Measurable Outcomes</a:t>
            </a:r>
          </a:p>
        </p:txBody>
      </p:sp>
      <p:graphicFrame>
        <p:nvGraphicFramePr>
          <p:cNvPr id="3" name="Table 2">
            <a:extLst>
              <a:ext uri="{FF2B5EF4-FFF2-40B4-BE49-F238E27FC236}">
                <a16:creationId xmlns:a16="http://schemas.microsoft.com/office/drawing/2014/main" id="{AC371F2D-0BB6-4242-B464-F527BB48B478}"/>
              </a:ext>
            </a:extLst>
          </p:cNvPr>
          <p:cNvGraphicFramePr>
            <a:graphicFrameLocks noGrp="1"/>
          </p:cNvGraphicFramePr>
          <p:nvPr>
            <p:extLst>
              <p:ext uri="{D42A27DB-BD31-4B8C-83A1-F6EECF244321}">
                <p14:modId xmlns:p14="http://schemas.microsoft.com/office/powerpoint/2010/main" val="2951827121"/>
              </p:ext>
            </p:extLst>
          </p:nvPr>
        </p:nvGraphicFramePr>
        <p:xfrm>
          <a:off x="485191" y="1268962"/>
          <a:ext cx="8182947" cy="4833257"/>
        </p:xfrm>
        <a:graphic>
          <a:graphicData uri="http://schemas.openxmlformats.org/drawingml/2006/table">
            <a:tbl>
              <a:tblPr/>
              <a:tblGrid>
                <a:gridCol w="3133196">
                  <a:extLst>
                    <a:ext uri="{9D8B030D-6E8A-4147-A177-3AD203B41FA5}">
                      <a16:colId xmlns:a16="http://schemas.microsoft.com/office/drawing/2014/main" val="1053899439"/>
                    </a:ext>
                  </a:extLst>
                </a:gridCol>
                <a:gridCol w="5049751">
                  <a:extLst>
                    <a:ext uri="{9D8B030D-6E8A-4147-A177-3AD203B41FA5}">
                      <a16:colId xmlns:a16="http://schemas.microsoft.com/office/drawing/2014/main" val="3208230570"/>
                    </a:ext>
                  </a:extLst>
                </a:gridCol>
              </a:tblGrid>
              <a:tr h="308143">
                <a:tc>
                  <a:txBody>
                    <a:bodyPr/>
                    <a:lstStyle/>
                    <a:p>
                      <a:pPr algn="l" rtl="0" fontAlgn="base"/>
                      <a:r>
                        <a:rPr lang="en-US" sz="1600" b="0" i="0">
                          <a:solidFill>
                            <a:srgbClr val="00000A"/>
                          </a:solidFill>
                          <a:effectLst/>
                          <a:latin typeface="Arial" panose="020B0604020202020204" pitchFamily="34" charset="0"/>
                        </a:rPr>
                        <a:t>Strategies: </a:t>
                      </a:r>
                      <a:endParaRPr lang="en-US" sz="1600" b="0" i="0">
                        <a:solidFill>
                          <a:srgbClr val="00000A"/>
                        </a:solidFill>
                        <a:effectLst/>
                      </a:endParaRPr>
                    </a:p>
                  </a:txBody>
                  <a:tcPr marL="59064" marR="59064" marT="29532" marB="29532" anchor="ctr">
                    <a:lnL w="7620" cap="flat" cmpd="sng" algn="ctr">
                      <a:solidFill>
                        <a:srgbClr val="E04C06"/>
                      </a:solidFill>
                      <a:prstDash val="solid"/>
                      <a:round/>
                      <a:headEnd type="none" w="med" len="med"/>
                      <a:tailEnd type="none" w="med" len="med"/>
                    </a:lnL>
                    <a:lnR w="7620" cap="flat" cmpd="sng" algn="ctr">
                      <a:solidFill>
                        <a:srgbClr val="E04C06"/>
                      </a:solidFill>
                      <a:prstDash val="solid"/>
                      <a:round/>
                      <a:headEnd type="none" w="med" len="med"/>
                      <a:tailEnd type="none" w="med" len="med"/>
                    </a:lnR>
                    <a:lnT>
                      <a:noFill/>
                    </a:lnT>
                    <a:lnB w="7620" cap="flat" cmpd="sng" algn="ctr">
                      <a:solidFill>
                        <a:srgbClr val="E04C06"/>
                      </a:solidFill>
                      <a:prstDash val="solid"/>
                      <a:round/>
                      <a:headEnd type="none" w="med" len="med"/>
                      <a:tailEnd type="none" w="med" len="med"/>
                    </a:lnB>
                    <a:solidFill>
                      <a:srgbClr val="92CDDC"/>
                    </a:solidFill>
                  </a:tcPr>
                </a:tc>
                <a:tc>
                  <a:txBody>
                    <a:bodyPr/>
                    <a:lstStyle/>
                    <a:p>
                      <a:pPr algn="l" rtl="0" fontAlgn="base"/>
                      <a:r>
                        <a:rPr lang="en-US" sz="1600" b="0" i="0" dirty="0">
                          <a:solidFill>
                            <a:srgbClr val="00000A"/>
                          </a:solidFill>
                          <a:effectLst/>
                          <a:latin typeface="Arial" panose="020B0604020202020204" pitchFamily="34" charset="0"/>
                        </a:rPr>
                        <a:t>Performance Measures: </a:t>
                      </a:r>
                      <a:endParaRPr lang="en-US" sz="1600" b="0" i="0" dirty="0">
                        <a:solidFill>
                          <a:srgbClr val="00000A"/>
                        </a:solidFill>
                        <a:effectLst/>
                      </a:endParaRPr>
                    </a:p>
                  </a:txBody>
                  <a:tcPr marL="59064" marR="59064" marT="29532" marB="29532" anchor="ctr">
                    <a:lnL w="7620" cap="flat" cmpd="sng" algn="ctr">
                      <a:solidFill>
                        <a:srgbClr val="E04C06"/>
                      </a:solidFill>
                      <a:prstDash val="solid"/>
                      <a:round/>
                      <a:headEnd type="none" w="med" len="med"/>
                      <a:tailEnd type="none" w="med" len="med"/>
                    </a:lnL>
                    <a:lnR w="7620" cap="flat" cmpd="sng" algn="ctr">
                      <a:solidFill>
                        <a:srgbClr val="085206"/>
                      </a:solidFill>
                      <a:prstDash val="solid"/>
                      <a:round/>
                      <a:headEnd type="none" w="med" len="med"/>
                      <a:tailEnd type="none" w="med" len="med"/>
                    </a:lnR>
                    <a:lnT>
                      <a:noFill/>
                    </a:lnT>
                    <a:lnB w="7620" cap="flat" cmpd="sng" algn="ctr">
                      <a:solidFill>
                        <a:srgbClr val="085206"/>
                      </a:solidFill>
                      <a:prstDash val="solid"/>
                      <a:round/>
                      <a:headEnd type="none" w="med" len="med"/>
                      <a:tailEnd type="none" w="med" len="med"/>
                    </a:lnB>
                    <a:solidFill>
                      <a:srgbClr val="92CDDC"/>
                    </a:solidFill>
                  </a:tcPr>
                </a:tc>
                <a:extLst>
                  <a:ext uri="{0D108BD9-81ED-4DB2-BD59-A6C34878D82A}">
                    <a16:rowId xmlns:a16="http://schemas.microsoft.com/office/drawing/2014/main" val="1741227970"/>
                  </a:ext>
                </a:extLst>
              </a:tr>
              <a:tr h="4525114">
                <a:tc>
                  <a:txBody>
                    <a:bodyPr/>
                    <a:lstStyle/>
                    <a:p>
                      <a:pPr algn="l" rtl="0" fontAlgn="base"/>
                      <a:r>
                        <a:rPr lang="en-US" sz="1600" b="0" i="0" dirty="0">
                          <a:solidFill>
                            <a:srgbClr val="00000A"/>
                          </a:solidFill>
                          <a:effectLst/>
                          <a:latin typeface="Arial" panose="020B0604020202020204" pitchFamily="34" charset="0"/>
                        </a:rPr>
                        <a:t> </a:t>
                      </a:r>
                    </a:p>
                    <a:p>
                      <a:pPr algn="l" rtl="0" fontAlgn="base">
                        <a:buFont typeface="+mj-lt"/>
                        <a:buAutoNum type="arabicPeriod"/>
                      </a:pPr>
                      <a:r>
                        <a:rPr lang="en-US" sz="1600" b="0" i="0" dirty="0">
                          <a:solidFill>
                            <a:srgbClr val="00000A"/>
                          </a:solidFill>
                          <a:effectLst/>
                          <a:latin typeface="Arial" panose="020B0604020202020204" pitchFamily="34" charset="0"/>
                        </a:rPr>
                        <a:t>Improve healthy lifestyles through programs aimed at improving nutrition and physical activity as well as environmental changes.  </a:t>
                      </a:r>
                    </a:p>
                    <a:p>
                      <a:pPr algn="l" rtl="0" fontAlgn="base">
                        <a:buFont typeface="+mj-lt"/>
                        <a:buAutoNum type="arabicPeriod" startAt="2"/>
                      </a:pPr>
                      <a:r>
                        <a:rPr lang="en-US" sz="1600" b="0" i="0" dirty="0">
                          <a:solidFill>
                            <a:srgbClr val="00000A"/>
                          </a:solidFill>
                          <a:effectLst/>
                          <a:latin typeface="Arial" panose="020B0604020202020204" pitchFamily="34" charset="0"/>
                        </a:rPr>
                        <a:t>Decrease violence and neglect and abuse through prevention, awareness, and support programs </a:t>
                      </a:r>
                    </a:p>
                  </a:txBody>
                  <a:tcPr marL="59064" marR="59064" marT="29532" marB="29532">
                    <a:lnL w="7620" cap="flat" cmpd="sng" algn="ctr">
                      <a:solidFill>
                        <a:srgbClr val="804F06"/>
                      </a:solidFill>
                      <a:prstDash val="solid"/>
                      <a:round/>
                      <a:headEnd type="none" w="med" len="med"/>
                      <a:tailEnd type="none" w="med" len="med"/>
                    </a:lnL>
                    <a:lnR w="7620" cap="flat" cmpd="sng" algn="ctr">
                      <a:solidFill>
                        <a:srgbClr val="804F06"/>
                      </a:solidFill>
                      <a:prstDash val="solid"/>
                      <a:round/>
                      <a:headEnd type="none" w="med" len="med"/>
                      <a:tailEnd type="none" w="med" len="med"/>
                    </a:lnR>
                    <a:lnT w="7620" cap="flat" cmpd="sng" algn="ctr">
                      <a:solidFill>
                        <a:srgbClr val="E04C06"/>
                      </a:solidFill>
                      <a:prstDash val="solid"/>
                      <a:round/>
                      <a:headEnd type="none" w="med" len="med"/>
                      <a:tailEnd type="none" w="med" len="med"/>
                    </a:lnT>
                    <a:lnB w="7620" cap="flat" cmpd="sng" algn="ctr">
                      <a:solidFill>
                        <a:srgbClr val="804F06"/>
                      </a:solidFill>
                      <a:prstDash val="solid"/>
                      <a:round/>
                      <a:headEnd type="none" w="med" len="med"/>
                      <a:tailEnd type="none" w="med" len="med"/>
                    </a:lnB>
                  </a:tcPr>
                </a:tc>
                <a:tc>
                  <a:txBody>
                    <a:bodyPr/>
                    <a:lstStyle/>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children and youth receiving out of school time meals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participants increasing knowledge of proper nutrition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participants who increase physical activity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participants achieving a decrease in BMI, blood pressure, blood sugar readings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participants engaged in multi-session intervention resulting in a safe housing situation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individuals attending awareness events and support programs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individuals attending teen pregnancy programs and educational events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teen pregnancies / births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Forensic Medical Examinations Performed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Social Worker /  Client Interviews conducted </a:t>
                      </a:r>
                    </a:p>
                    <a:p>
                      <a:pPr algn="l" rtl="0" fontAlgn="base">
                        <a:buFont typeface="Arial" panose="020B0604020202020204" pitchFamily="34" charset="0"/>
                        <a:buChar char="•"/>
                      </a:pPr>
                      <a:r>
                        <a:rPr lang="en-US" sz="1600" b="0" i="0" dirty="0">
                          <a:solidFill>
                            <a:srgbClr val="00000A"/>
                          </a:solidFill>
                          <a:effectLst/>
                          <a:latin typeface="Arial" panose="020B0604020202020204" pitchFamily="34" charset="0"/>
                        </a:rPr>
                        <a:t># of prosecutions of sexual  or child abuse cases </a:t>
                      </a:r>
                    </a:p>
                  </a:txBody>
                  <a:tcPr marL="59064" marR="59064" marT="29532" marB="29532" anchor="ctr">
                    <a:lnL w="7620" cap="flat" cmpd="sng" algn="ctr">
                      <a:solidFill>
                        <a:srgbClr val="804F06"/>
                      </a:solidFill>
                      <a:prstDash val="solid"/>
                      <a:round/>
                      <a:headEnd type="none" w="med" len="med"/>
                      <a:tailEnd type="none" w="med" len="med"/>
                    </a:lnL>
                    <a:lnR w="7620" cap="flat" cmpd="sng" algn="ctr">
                      <a:solidFill>
                        <a:srgbClr val="585006"/>
                      </a:solidFill>
                      <a:prstDash val="solid"/>
                      <a:round/>
                      <a:headEnd type="none" w="med" len="med"/>
                      <a:tailEnd type="none" w="med" len="med"/>
                    </a:lnR>
                    <a:lnT w="7620" cap="flat" cmpd="sng" algn="ctr">
                      <a:solidFill>
                        <a:srgbClr val="085206"/>
                      </a:solidFill>
                      <a:prstDash val="solid"/>
                      <a:round/>
                      <a:headEnd type="none" w="med" len="med"/>
                      <a:tailEnd type="none" w="med" len="med"/>
                    </a:lnT>
                    <a:lnB w="7620" cap="flat" cmpd="sng" algn="ctr">
                      <a:solidFill>
                        <a:srgbClr val="585006"/>
                      </a:solidFill>
                      <a:prstDash val="solid"/>
                      <a:round/>
                      <a:headEnd type="none" w="med" len="med"/>
                      <a:tailEnd type="none" w="med" len="med"/>
                    </a:lnB>
                  </a:tcPr>
                </a:tc>
                <a:extLst>
                  <a:ext uri="{0D108BD9-81ED-4DB2-BD59-A6C34878D82A}">
                    <a16:rowId xmlns:a16="http://schemas.microsoft.com/office/drawing/2014/main" val="3207235227"/>
                  </a:ext>
                </a:extLst>
              </a:tr>
            </a:tbl>
          </a:graphicData>
        </a:graphic>
      </p:graphicFrame>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0" name="Title 1"/>
          <p:cNvSpPr>
            <a:spLocks noGrp="1"/>
          </p:cNvSpPr>
          <p:nvPr>
            <p:ph type="title"/>
          </p:nvPr>
        </p:nvSpPr>
        <p:spPr/>
        <p:txBody>
          <a:bodyPr/>
          <a:lstStyle/>
          <a:p>
            <a:r>
              <a:rPr lang="en-US" altLang="en-US" sz="3000" b="1" dirty="0">
                <a:latin typeface="+mn-lt"/>
              </a:rPr>
              <a:t>Basic Needs</a:t>
            </a:r>
            <a:br>
              <a:rPr lang="en-US" altLang="en-US" sz="3000" b="1" dirty="0">
                <a:latin typeface="+mn-lt"/>
              </a:rPr>
            </a:br>
            <a:r>
              <a:rPr lang="en-US" altLang="en-US" sz="3000" b="1" dirty="0">
                <a:latin typeface="+mn-lt"/>
              </a:rPr>
              <a:t>Vision &amp; Problem Statement</a:t>
            </a:r>
          </a:p>
        </p:txBody>
      </p:sp>
      <p:sp>
        <p:nvSpPr>
          <p:cNvPr id="4" name="TextBox 3">
            <a:extLst>
              <a:ext uri="{FF2B5EF4-FFF2-40B4-BE49-F238E27FC236}">
                <a16:creationId xmlns:a16="http://schemas.microsoft.com/office/drawing/2014/main" id="{B880FCC5-797A-44B7-9C3A-9947A86A4B36}"/>
              </a:ext>
            </a:extLst>
          </p:cNvPr>
          <p:cNvSpPr txBox="1"/>
          <p:nvPr/>
        </p:nvSpPr>
        <p:spPr>
          <a:xfrm>
            <a:off x="1119641" y="1847461"/>
            <a:ext cx="7165911" cy="3539430"/>
          </a:xfrm>
          <a:prstGeom prst="rect">
            <a:avLst/>
          </a:prstGeom>
          <a:solidFill>
            <a:schemeClr val="accent1">
              <a:lumMod val="20000"/>
              <a:lumOff val="80000"/>
            </a:schemeClr>
          </a:solidFill>
          <a:ln w="28575">
            <a:solidFill>
              <a:schemeClr val="accent1"/>
            </a:solidFill>
          </a:ln>
        </p:spPr>
        <p:txBody>
          <a:bodyPr wrap="square" rtlCol="0">
            <a:spAutoFit/>
          </a:bodyPr>
          <a:lstStyle/>
          <a:p>
            <a:pPr algn="ctr"/>
            <a:r>
              <a:rPr lang="en-US" sz="2800" dirty="0">
                <a:solidFill>
                  <a:srgbClr val="002060"/>
                </a:solidFill>
              </a:rPr>
              <a:t>Basic Needs</a:t>
            </a:r>
          </a:p>
          <a:p>
            <a:pPr algn="ctr"/>
            <a:r>
              <a:rPr lang="en-US" sz="2800" dirty="0">
                <a:solidFill>
                  <a:srgbClr val="002060"/>
                </a:solidFill>
              </a:rPr>
              <a:t>Providing access to the basic needs of life</a:t>
            </a:r>
            <a:r>
              <a:rPr lang="en-US" dirty="0">
                <a:solidFill>
                  <a:srgbClr val="002060"/>
                </a:solidFill>
              </a:rPr>
              <a:t>. </a:t>
            </a:r>
          </a:p>
          <a:p>
            <a:pPr algn="ctr"/>
            <a:endParaRPr lang="en-US" dirty="0">
              <a:solidFill>
                <a:srgbClr val="002060"/>
              </a:solidFill>
            </a:endParaRPr>
          </a:p>
          <a:p>
            <a:r>
              <a:rPr lang="en-US" u="sng" dirty="0">
                <a:solidFill>
                  <a:srgbClr val="002060"/>
                </a:solidFill>
              </a:rPr>
              <a:t>Problem Statement</a:t>
            </a:r>
            <a:r>
              <a:rPr lang="en-US" dirty="0">
                <a:solidFill>
                  <a:srgbClr val="002060"/>
                </a:solidFill>
              </a:rPr>
              <a:t>: “ A high number of Washington County residents are considered to be poor or working poor (41%) and should be provided access to critical assistance and support to overcome barriers.”</a:t>
            </a:r>
          </a:p>
          <a:p>
            <a:r>
              <a:rPr lang="en-US" dirty="0">
                <a:solidFill>
                  <a:srgbClr val="002060"/>
                </a:solidFill>
              </a:rPr>
              <a:t> </a:t>
            </a:r>
          </a:p>
        </p:txBody>
      </p:sp>
      <p:cxnSp>
        <p:nvCxnSpPr>
          <p:cNvPr id="6" name="Straight Connector 5">
            <a:extLst>
              <a:ext uri="{FF2B5EF4-FFF2-40B4-BE49-F238E27FC236}">
                <a16:creationId xmlns:a16="http://schemas.microsoft.com/office/drawing/2014/main" id="{36B65D39-C985-49AC-BFAC-B7B67F930B87}"/>
              </a:ext>
            </a:extLst>
          </p:cNvPr>
          <p:cNvCxnSpPr>
            <a:cxnSpLocks/>
          </p:cNvCxnSpPr>
          <p:nvPr/>
        </p:nvCxnSpPr>
        <p:spPr bwMode="auto">
          <a:xfrm>
            <a:off x="1464906" y="2715208"/>
            <a:ext cx="6727372" cy="0"/>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3000" b="1" dirty="0">
                <a:latin typeface="+mn-lt"/>
              </a:rPr>
              <a:t>Basic Needs Goal 1</a:t>
            </a:r>
          </a:p>
        </p:txBody>
      </p:sp>
      <p:sp>
        <p:nvSpPr>
          <p:cNvPr id="2" name="Content Placeholder 1">
            <a:extLst>
              <a:ext uri="{FF2B5EF4-FFF2-40B4-BE49-F238E27FC236}">
                <a16:creationId xmlns:a16="http://schemas.microsoft.com/office/drawing/2014/main" id="{B8743ECE-1419-401A-B54B-0C01EA2B7042}"/>
              </a:ext>
            </a:extLst>
          </p:cNvPr>
          <p:cNvSpPr>
            <a:spLocks noGrp="1"/>
          </p:cNvSpPr>
          <p:nvPr>
            <p:ph idx="1"/>
          </p:nvPr>
        </p:nvSpPr>
        <p:spPr/>
        <p:txBody>
          <a:bodyPr/>
          <a:lstStyle/>
          <a:p>
            <a:br>
              <a:rPr lang="en-US" dirty="0"/>
            </a:br>
            <a:r>
              <a:rPr lang="en-US" sz="2800" u="sng" dirty="0"/>
              <a:t>Goal Statement</a:t>
            </a:r>
            <a:r>
              <a:rPr lang="en-US" sz="2800" dirty="0"/>
              <a:t>:  United Way will invest Community Impact Funds to support solutions that will overcome barriers and provide   basic needs supporting activities of daily living. This may include: food, housing assistance, clothing and access to health care.</a:t>
            </a:r>
            <a:endParaRPr lang="en-US" sz="2800" dirty="0">
              <a:solidFill>
                <a:srgbClr val="00000A"/>
              </a:solidFill>
              <a:latin typeface="Calibri" panose="020F0502020204030204" pitchFamily="34" charset="0"/>
              <a:ea typeface="WenQuanYi Micro Hei"/>
              <a:cs typeface="Times New Roman" panose="02020603050405020304" pitchFamily="18" charset="0"/>
            </a:endParaRPr>
          </a:p>
          <a:p>
            <a:endParaRPr lang="en-US" dirty="0"/>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3000" b="1" dirty="0">
                <a:latin typeface="+mn-lt"/>
              </a:rPr>
              <a:t>Basic Needs</a:t>
            </a:r>
            <a:br>
              <a:rPr lang="en-US" altLang="en-US" sz="3000" b="1" dirty="0">
                <a:latin typeface="+mn-lt"/>
              </a:rPr>
            </a:br>
            <a:r>
              <a:rPr lang="en-US" altLang="en-US" sz="3000" b="1" dirty="0">
                <a:latin typeface="+mn-lt"/>
              </a:rPr>
              <a:t>Strategies &amp; Measurable Outputs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863578751"/>
              </p:ext>
            </p:extLst>
          </p:nvPr>
        </p:nvGraphicFramePr>
        <p:xfrm>
          <a:off x="631637" y="1272019"/>
          <a:ext cx="7896225" cy="4792879"/>
        </p:xfrm>
        <a:graphic>
          <a:graphicData uri="http://schemas.openxmlformats.org/drawingml/2006/table">
            <a:tbl>
              <a:tblPr firstRow="1" firstCol="1" bandRow="1"/>
              <a:tblGrid>
                <a:gridCol w="3612506">
                  <a:extLst>
                    <a:ext uri="{9D8B030D-6E8A-4147-A177-3AD203B41FA5}">
                      <a16:colId xmlns:a16="http://schemas.microsoft.com/office/drawing/2014/main" val="20000"/>
                    </a:ext>
                  </a:extLst>
                </a:gridCol>
                <a:gridCol w="4283719">
                  <a:extLst>
                    <a:ext uri="{9D8B030D-6E8A-4147-A177-3AD203B41FA5}">
                      <a16:colId xmlns:a16="http://schemas.microsoft.com/office/drawing/2014/main" val="20001"/>
                    </a:ext>
                  </a:extLst>
                </a:gridCol>
              </a:tblGrid>
              <a:tr h="820060">
                <a:tc>
                  <a:txBody>
                    <a:bodyPr/>
                    <a:lstStyle/>
                    <a:p>
                      <a:pPr marL="0" marR="0">
                        <a:lnSpc>
                          <a:spcPct val="115000"/>
                        </a:lnSpc>
                        <a:spcBef>
                          <a:spcPts val="0"/>
                        </a:spcBef>
                        <a:spcAft>
                          <a:spcPts val="0"/>
                        </a:spcAft>
                        <a:tabLst>
                          <a:tab pos="457200" algn="l"/>
                          <a:tab pos="72390" algn="l"/>
                          <a:tab pos="457200" algn="l"/>
                        </a:tabLst>
                      </a:pPr>
                      <a:r>
                        <a:rPr lang="en-US" sz="1800" b="1" dirty="0">
                          <a:solidFill>
                            <a:srgbClr val="00000A"/>
                          </a:solidFill>
                          <a:effectLst/>
                          <a:latin typeface="+mn-lt"/>
                          <a:ea typeface="WenQuanYi Micro Hei"/>
                          <a:cs typeface="Calibri"/>
                        </a:rPr>
                        <a:t>Strategies: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tabLst>
                          <a:tab pos="457200" algn="l"/>
                          <a:tab pos="72390" algn="l"/>
                          <a:tab pos="457200" algn="l"/>
                        </a:tabLst>
                      </a:pPr>
                      <a:r>
                        <a:rPr lang="en-US" sz="1800" b="1" dirty="0">
                          <a:solidFill>
                            <a:srgbClr val="00000A"/>
                          </a:solidFill>
                          <a:effectLst/>
                          <a:latin typeface="+mn-lt"/>
                          <a:ea typeface="WenQuanYi Micro Hei"/>
                          <a:cs typeface="Calibri"/>
                        </a:rPr>
                        <a:t>Performance Measures: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extLst>
                  <a:ext uri="{0D108BD9-81ED-4DB2-BD59-A6C34878D82A}">
                    <a16:rowId xmlns:a16="http://schemas.microsoft.com/office/drawing/2014/main" val="10000"/>
                  </a:ext>
                </a:extLst>
              </a:tr>
              <a:tr h="3972819">
                <a:tc>
                  <a:txBody>
                    <a:bodyPr/>
                    <a:lstStyle/>
                    <a:p>
                      <a:pPr marL="342900" marR="0" lvl="0" indent="-342900" algn="l">
                        <a:lnSpc>
                          <a:spcPct val="96000"/>
                        </a:lnSpc>
                        <a:spcBef>
                          <a:spcPts val="0"/>
                        </a:spcBef>
                        <a:spcAft>
                          <a:spcPts val="1000"/>
                        </a:spcAft>
                        <a:buFont typeface="+mj-lt"/>
                        <a:buAutoNum type="arabicPeriod"/>
                        <a:tabLst>
                          <a:tab pos="457200" algn="l"/>
                        </a:tabLst>
                      </a:pPr>
                      <a:r>
                        <a:rPr lang="en-US" sz="1800" dirty="0">
                          <a:solidFill>
                            <a:srgbClr val="00000A"/>
                          </a:solidFill>
                          <a:effectLst/>
                          <a:latin typeface="+mn-lt"/>
                          <a:ea typeface="WenQuanYi Micro Hei"/>
                          <a:cs typeface="Calibri"/>
                        </a:rPr>
                        <a:t>Collaborations providing residents access to necessary and critical supports to live.</a:t>
                      </a:r>
                    </a:p>
                    <a:p>
                      <a:pPr marL="342900" marR="0" lvl="0" indent="-342900" algn="l">
                        <a:lnSpc>
                          <a:spcPct val="96000"/>
                        </a:lnSpc>
                        <a:spcBef>
                          <a:spcPts val="0"/>
                        </a:spcBef>
                        <a:spcAft>
                          <a:spcPts val="1000"/>
                        </a:spcAft>
                        <a:buFont typeface="+mj-lt"/>
                        <a:buAutoNum type="arabicPeriod"/>
                        <a:tabLst>
                          <a:tab pos="457200" algn="l"/>
                        </a:tabLst>
                      </a:pPr>
                      <a:r>
                        <a:rPr lang="en-US" sz="1800" dirty="0">
                          <a:solidFill>
                            <a:srgbClr val="00000A"/>
                          </a:solidFill>
                          <a:effectLst/>
                          <a:latin typeface="+mn-lt"/>
                          <a:ea typeface="WenQuanYi Micro Hei"/>
                          <a:cs typeface="Calibri"/>
                        </a:rPr>
                        <a:t>Collaborations providing residents access to living essentials.</a:t>
                      </a:r>
                    </a:p>
                    <a:p>
                      <a:pPr marL="342900" marR="0" lvl="0" indent="-342900" algn="l">
                        <a:lnSpc>
                          <a:spcPct val="96000"/>
                        </a:lnSpc>
                        <a:spcBef>
                          <a:spcPts val="0"/>
                        </a:spcBef>
                        <a:spcAft>
                          <a:spcPts val="1000"/>
                        </a:spcAft>
                        <a:buFont typeface="+mj-lt"/>
                        <a:buAutoNum type="arabicPeriod"/>
                        <a:tabLst>
                          <a:tab pos="457200" algn="l"/>
                        </a:tabLst>
                      </a:pPr>
                      <a:r>
                        <a:rPr lang="en-US" sz="1800" dirty="0">
                          <a:solidFill>
                            <a:srgbClr val="00000A"/>
                          </a:solidFill>
                          <a:effectLst/>
                          <a:latin typeface="+mn-lt"/>
                          <a:ea typeface="WenQuanYi Micro Hei"/>
                          <a:cs typeface="Calibri"/>
                        </a:rPr>
                        <a:t>Collaborations that include a shared, managed, information system.</a:t>
                      </a: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lnSpc>
                          <a:spcPct val="115000"/>
                        </a:lnSpc>
                        <a:spcBef>
                          <a:spcPts val="0"/>
                        </a:spcBef>
                        <a:spcAft>
                          <a:spcPts val="1000"/>
                        </a:spcAft>
                        <a:buFont typeface="Symbol"/>
                        <a:buChar char=""/>
                        <a:tabLst>
                          <a:tab pos="457200" algn="l"/>
                          <a:tab pos="189865" algn="l"/>
                        </a:tabLst>
                      </a:pPr>
                      <a:r>
                        <a:rPr lang="en-US" sz="1600" dirty="0">
                          <a:solidFill>
                            <a:srgbClr val="00000A"/>
                          </a:solidFill>
                          <a:effectLst/>
                          <a:latin typeface="+mn-lt"/>
                          <a:ea typeface="WenQuanYi Micro Hei"/>
                          <a:cs typeface="Calibri"/>
                        </a:rPr>
                        <a:t># of unduplicated individuals served</a:t>
                      </a:r>
                    </a:p>
                    <a:p>
                      <a:pPr marL="342900" marR="0" lvl="0" indent="-342900" algn="l">
                        <a:lnSpc>
                          <a:spcPct val="115000"/>
                        </a:lnSpc>
                        <a:spcBef>
                          <a:spcPts val="0"/>
                        </a:spcBef>
                        <a:spcAft>
                          <a:spcPts val="1000"/>
                        </a:spcAft>
                        <a:buFont typeface="Symbol"/>
                        <a:buChar char=""/>
                        <a:tabLst>
                          <a:tab pos="457200" algn="l"/>
                          <a:tab pos="189865" algn="l"/>
                        </a:tabLst>
                      </a:pPr>
                      <a:r>
                        <a:rPr lang="en-US" sz="1600" dirty="0">
                          <a:solidFill>
                            <a:srgbClr val="00000A"/>
                          </a:solidFill>
                          <a:effectLst/>
                          <a:latin typeface="+mn-lt"/>
                          <a:ea typeface="WenQuanYi Micro Hei"/>
                          <a:cs typeface="Calibri"/>
                        </a:rPr>
                        <a:t># of duplicated individuals served</a:t>
                      </a:r>
                    </a:p>
                    <a:p>
                      <a:pPr marL="342900" marR="0" lvl="0" indent="-342900" algn="l">
                        <a:lnSpc>
                          <a:spcPct val="115000"/>
                        </a:lnSpc>
                        <a:spcBef>
                          <a:spcPts val="0"/>
                        </a:spcBef>
                        <a:spcAft>
                          <a:spcPts val="1000"/>
                        </a:spcAft>
                        <a:buFont typeface="Symbol"/>
                        <a:buChar char=""/>
                        <a:tabLst>
                          <a:tab pos="457200" algn="l"/>
                          <a:tab pos="189865" algn="l"/>
                        </a:tabLst>
                      </a:pPr>
                      <a:r>
                        <a:rPr lang="en-US" sz="1600" dirty="0">
                          <a:solidFill>
                            <a:srgbClr val="00000A"/>
                          </a:solidFill>
                          <a:effectLst/>
                          <a:latin typeface="+mn-lt"/>
                          <a:ea typeface="WenQuanYi Micro Hei"/>
                          <a:cs typeface="Calibri"/>
                        </a:rPr>
                        <a:t># of items distributed</a:t>
                      </a:r>
                    </a:p>
                    <a:p>
                      <a:pPr marL="342900" marR="0" lvl="0" indent="-342900" algn="l">
                        <a:lnSpc>
                          <a:spcPct val="115000"/>
                        </a:lnSpc>
                        <a:spcBef>
                          <a:spcPts val="0"/>
                        </a:spcBef>
                        <a:spcAft>
                          <a:spcPts val="1000"/>
                        </a:spcAft>
                        <a:buFont typeface="Symbol"/>
                        <a:buChar char=""/>
                        <a:tabLst>
                          <a:tab pos="457200" algn="l"/>
                          <a:tab pos="189865" algn="l"/>
                        </a:tabLst>
                      </a:pPr>
                      <a:r>
                        <a:rPr lang="en-US" sz="1600" dirty="0">
                          <a:solidFill>
                            <a:srgbClr val="00000A"/>
                          </a:solidFill>
                          <a:effectLst/>
                          <a:latin typeface="+mn-lt"/>
                          <a:ea typeface="WenQuanYi Micro Hei"/>
                          <a:cs typeface="Calibri"/>
                        </a:rPr>
                        <a:t># of residents receiving basic needs</a:t>
                      </a:r>
                    </a:p>
                    <a:p>
                      <a:pPr marL="342900" marR="0" lvl="0" indent="-342900" algn="l">
                        <a:lnSpc>
                          <a:spcPct val="115000"/>
                        </a:lnSpc>
                        <a:spcBef>
                          <a:spcPts val="0"/>
                        </a:spcBef>
                        <a:spcAft>
                          <a:spcPts val="1000"/>
                        </a:spcAft>
                        <a:buFont typeface="Symbol"/>
                        <a:buChar char=""/>
                        <a:tabLst>
                          <a:tab pos="457200" algn="l"/>
                          <a:tab pos="189865" algn="l"/>
                        </a:tabLst>
                      </a:pPr>
                      <a:r>
                        <a:rPr lang="en-US" sz="1600" dirty="0">
                          <a:solidFill>
                            <a:srgbClr val="00000A"/>
                          </a:solidFill>
                          <a:effectLst/>
                          <a:latin typeface="+mn-lt"/>
                          <a:ea typeface="WenQuanYi Micro Hei"/>
                          <a:cs typeface="Calibri"/>
                        </a:rPr>
                        <a:t># of children and youth receiving food</a:t>
                      </a:r>
                    </a:p>
                    <a:p>
                      <a:pPr marL="342900" marR="0" lvl="0" indent="-342900" algn="l">
                        <a:lnSpc>
                          <a:spcPct val="115000"/>
                        </a:lnSpc>
                        <a:spcBef>
                          <a:spcPts val="0"/>
                        </a:spcBef>
                        <a:spcAft>
                          <a:spcPts val="1000"/>
                        </a:spcAft>
                        <a:buFont typeface="Symbol"/>
                        <a:buChar char=""/>
                        <a:tabLst>
                          <a:tab pos="457200" algn="l"/>
                          <a:tab pos="189865" algn="l"/>
                        </a:tabLst>
                      </a:pPr>
                      <a:r>
                        <a:rPr lang="en-US" sz="1600" dirty="0">
                          <a:solidFill>
                            <a:srgbClr val="00000A"/>
                          </a:solidFill>
                          <a:effectLst/>
                          <a:latin typeface="+mn-lt"/>
                          <a:ea typeface="WenQuanYi Micro Hei"/>
                          <a:cs typeface="Calibri"/>
                        </a:rPr>
                        <a:t># of referrals to appropriate Education, Financial Stability, or Health programs.</a:t>
                      </a:r>
                    </a:p>
                    <a:p>
                      <a:pPr marL="342900" marR="0" lvl="0" indent="-342900" algn="l">
                        <a:lnSpc>
                          <a:spcPct val="100000"/>
                        </a:lnSpc>
                        <a:spcBef>
                          <a:spcPts val="0"/>
                        </a:spcBef>
                        <a:spcAft>
                          <a:spcPts val="0"/>
                        </a:spcAft>
                        <a:buFont typeface="Symbol"/>
                        <a:buChar char=""/>
                        <a:tabLst>
                          <a:tab pos="457200" algn="l"/>
                          <a:tab pos="189865" algn="l"/>
                        </a:tabLst>
                      </a:pPr>
                      <a:r>
                        <a:rPr lang="en-US" sz="1600" dirty="0">
                          <a:solidFill>
                            <a:srgbClr val="00000A"/>
                          </a:solidFill>
                          <a:effectLst/>
                          <a:latin typeface="+mn-lt"/>
                          <a:ea typeface="WenQuanYi Micro Hei"/>
                          <a:cs typeface="Calibri"/>
                        </a:rPr>
                        <a:t># of individuals experiencing improved situations based on:</a:t>
                      </a:r>
                    </a:p>
                    <a:p>
                      <a:pPr marL="285750" marR="0" lvl="0" indent="55563" algn="l">
                        <a:lnSpc>
                          <a:spcPct val="100000"/>
                        </a:lnSpc>
                        <a:spcBef>
                          <a:spcPts val="0"/>
                        </a:spcBef>
                        <a:spcAft>
                          <a:spcPts val="0"/>
                        </a:spcAft>
                        <a:buFont typeface="Courier New" panose="02070309020205020404" pitchFamily="49" charset="0"/>
                        <a:buChar char="o"/>
                        <a:tabLst>
                          <a:tab pos="287338" algn="l"/>
                          <a:tab pos="457200" algn="l"/>
                        </a:tabLst>
                      </a:pPr>
                      <a:r>
                        <a:rPr lang="en-US" sz="1600" dirty="0">
                          <a:solidFill>
                            <a:srgbClr val="00000A"/>
                          </a:solidFill>
                          <a:effectLst/>
                          <a:latin typeface="+mn-lt"/>
                          <a:ea typeface="WenQuanYi Micro Hei"/>
                          <a:cs typeface="Calibri"/>
                        </a:rPr>
                        <a:t>      Six months positive employment </a:t>
                      </a:r>
                    </a:p>
                    <a:p>
                      <a:pPr marL="285750" marR="0" lvl="0" indent="55563" algn="l">
                        <a:lnSpc>
                          <a:spcPct val="100000"/>
                        </a:lnSpc>
                        <a:spcBef>
                          <a:spcPts val="0"/>
                        </a:spcBef>
                        <a:spcAft>
                          <a:spcPts val="0"/>
                        </a:spcAft>
                        <a:buFont typeface="Courier New" panose="02070309020205020404" pitchFamily="49" charset="0"/>
                        <a:buChar char="o"/>
                        <a:tabLst>
                          <a:tab pos="287338" algn="l"/>
                          <a:tab pos="457200" algn="l"/>
                        </a:tabLst>
                      </a:pPr>
                      <a:r>
                        <a:rPr lang="en-US" sz="1600" dirty="0">
                          <a:solidFill>
                            <a:srgbClr val="00000A"/>
                          </a:solidFill>
                          <a:effectLst/>
                          <a:latin typeface="+mn-lt"/>
                          <a:ea typeface="WenQuanYi Micro Hei"/>
                          <a:cs typeface="Calibri"/>
                        </a:rPr>
                        <a:t>      Six months continued renter status</a:t>
                      </a: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3000" b="1" dirty="0">
                <a:latin typeface="+mn-lt"/>
              </a:rPr>
              <a:t>Performance Measures</a:t>
            </a:r>
          </a:p>
        </p:txBody>
      </p:sp>
      <p:graphicFrame>
        <p:nvGraphicFramePr>
          <p:cNvPr id="2" name="Content Placeholder 1"/>
          <p:cNvGraphicFramePr>
            <a:graphicFrameLocks noGrp="1"/>
          </p:cNvGraphicFramePr>
          <p:nvPr>
            <p:ph idx="1"/>
          </p:nvPr>
        </p:nvGraphicFramePr>
        <p:xfrm>
          <a:off x="969963" y="1176338"/>
          <a:ext cx="7204075" cy="4505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92100" y="212725"/>
            <a:ext cx="7240588" cy="644525"/>
          </a:xfrm>
        </p:spPr>
        <p:txBody>
          <a:bodyPr/>
          <a:lstStyle/>
          <a:p>
            <a:r>
              <a:rPr lang="en-US" altLang="en-US" sz="3000" b="1" dirty="0">
                <a:latin typeface="+mn-lt"/>
              </a:rPr>
              <a:t>Performance Measures</a:t>
            </a:r>
          </a:p>
        </p:txBody>
      </p:sp>
      <p:sp>
        <p:nvSpPr>
          <p:cNvPr id="19459" name="Content Placeholder 2"/>
          <p:cNvSpPr>
            <a:spLocks noGrp="1"/>
          </p:cNvSpPr>
          <p:nvPr>
            <p:ph idx="1"/>
          </p:nvPr>
        </p:nvSpPr>
        <p:spPr>
          <a:xfrm>
            <a:off x="969963" y="914400"/>
            <a:ext cx="7204075" cy="5029200"/>
          </a:xfrm>
        </p:spPr>
        <p:txBody>
          <a:bodyPr/>
          <a:lstStyle/>
          <a:p>
            <a:pPr algn="ctr"/>
            <a:r>
              <a:rPr lang="en-US" altLang="en-US" b="1" dirty="0"/>
              <a:t>Make sure your outcome measures are "S.M.A.R.T</a:t>
            </a:r>
            <a:r>
              <a:rPr lang="en-US" altLang="en-US" sz="1800" b="1" dirty="0"/>
              <a:t>.”</a:t>
            </a:r>
            <a:endParaRPr lang="en-US" altLang="en-US" sz="1800" dirty="0"/>
          </a:p>
          <a:p>
            <a:r>
              <a:rPr lang="en-US" altLang="en-US" sz="1600" b="1" u="sng" dirty="0"/>
              <a:t>S</a:t>
            </a:r>
            <a:r>
              <a:rPr lang="en-US" altLang="en-US" sz="1600" b="1" dirty="0"/>
              <a:t>PECIFIC</a:t>
            </a:r>
            <a:endParaRPr lang="en-US" altLang="en-US" sz="1600" dirty="0"/>
          </a:p>
          <a:p>
            <a:r>
              <a:rPr lang="en-US" altLang="en-US" sz="1600" dirty="0"/>
              <a:t>Specifically state what you want to happen, where, and to whom as a result of your intervention Objectives should be specific.</a:t>
            </a:r>
          </a:p>
          <a:p>
            <a:r>
              <a:rPr lang="en-US" altLang="en-US" sz="1600" dirty="0"/>
              <a:t>	</a:t>
            </a:r>
            <a:r>
              <a:rPr lang="en-US" altLang="en-US" sz="1600" u="sng" dirty="0"/>
              <a:t>Specific objective</a:t>
            </a:r>
            <a:r>
              <a:rPr lang="en-US" altLang="en-US" sz="1600" dirty="0"/>
              <a:t>: At least 90 percent of county schools will institute campus wide no smoking policies by 2011.</a:t>
            </a:r>
          </a:p>
          <a:p>
            <a:r>
              <a:rPr lang="en-US" altLang="en-US" sz="1600" dirty="0"/>
              <a:t>	</a:t>
            </a:r>
            <a:r>
              <a:rPr lang="en-US" altLang="en-US" sz="1600" u="sng" dirty="0"/>
              <a:t>Non-specific objective</a:t>
            </a:r>
            <a:r>
              <a:rPr lang="en-US" altLang="en-US" sz="1600" dirty="0"/>
              <a:t>: To stop teens from smoking</a:t>
            </a:r>
          </a:p>
          <a:p>
            <a:r>
              <a:rPr lang="en-US" altLang="en-US" sz="1600" b="1" u="sng" dirty="0"/>
              <a:t>M</a:t>
            </a:r>
            <a:r>
              <a:rPr lang="en-US" altLang="en-US" sz="1600" b="1" dirty="0"/>
              <a:t>EASURABLE</a:t>
            </a:r>
            <a:endParaRPr lang="en-US" altLang="en-US" sz="1600" dirty="0"/>
          </a:p>
          <a:p>
            <a:r>
              <a:rPr lang="en-US" altLang="en-US" sz="1600" dirty="0"/>
              <a:t>Identify the current baseline, value, and the level or amount of change that is expected. How much? How many?</a:t>
            </a:r>
          </a:p>
          <a:p>
            <a:r>
              <a:rPr lang="en-US" altLang="en-US" sz="1600" dirty="0"/>
              <a:t>	</a:t>
            </a:r>
            <a:r>
              <a:rPr lang="en-US" altLang="en-US" sz="1600" u="sng" dirty="0"/>
              <a:t>Measurable Objective</a:t>
            </a:r>
            <a:r>
              <a:rPr lang="en-US" altLang="en-US" sz="1600" dirty="0"/>
              <a:t>: To increase fruit and vegetable consumption among Montgomery Hospital workers so 50 are eating 5 fruits &amp; vegetables per day.</a:t>
            </a:r>
          </a:p>
          <a:p>
            <a:r>
              <a:rPr lang="en-US" altLang="en-US" sz="1600" dirty="0"/>
              <a:t>	</a:t>
            </a:r>
            <a:r>
              <a:rPr lang="en-US" altLang="en-US" sz="1600" u="sng" dirty="0"/>
              <a:t>Non-measurable Objective</a:t>
            </a:r>
            <a:r>
              <a:rPr lang="en-US" altLang="en-US" sz="1600" dirty="0"/>
              <a:t>: To ensure that the workers in Montgomery Hospital eat more fruit &amp; vegetables.</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663" y="950913"/>
            <a:ext cx="7204075" cy="5006975"/>
          </a:xfrm>
        </p:spPr>
        <p:txBody>
          <a:bodyPr/>
          <a:lstStyle/>
          <a:p>
            <a:pPr>
              <a:defRPr/>
            </a:pPr>
            <a:r>
              <a:rPr lang="en-US" sz="1800" b="1" u="sng" dirty="0"/>
              <a:t>A</a:t>
            </a:r>
            <a:r>
              <a:rPr lang="en-US" sz="1800" b="1" cap="all" dirty="0"/>
              <a:t>chievable</a:t>
            </a:r>
            <a:endParaRPr lang="en-US" sz="1800" dirty="0"/>
          </a:p>
          <a:p>
            <a:pPr>
              <a:defRPr/>
            </a:pPr>
            <a:r>
              <a:rPr lang="en-US" sz="1800" dirty="0"/>
              <a:t>Objectives should be achievable and realistic. You may want to begin with small steps, so the objective is not out of reach</a:t>
            </a:r>
          </a:p>
          <a:p>
            <a:pPr>
              <a:defRPr/>
            </a:pPr>
            <a:r>
              <a:rPr lang="en-US" sz="1800" dirty="0"/>
              <a:t>	</a:t>
            </a:r>
            <a:r>
              <a:rPr lang="en-US" sz="1800" u="sng" dirty="0"/>
              <a:t>Achievable Objective: </a:t>
            </a:r>
            <a:r>
              <a:rPr lang="en-US" sz="1800" dirty="0"/>
              <a:t>To reduce alcohol use by youth age 14-16 in Washington County by 5 percent by December 2012. </a:t>
            </a:r>
          </a:p>
          <a:p>
            <a:pPr>
              <a:defRPr/>
            </a:pPr>
            <a:r>
              <a:rPr lang="en-US" sz="1800" dirty="0"/>
              <a:t> 	</a:t>
            </a:r>
            <a:r>
              <a:rPr lang="en-US" sz="1800" u="sng" dirty="0"/>
              <a:t>Non-achievable Objective:</a:t>
            </a:r>
            <a:r>
              <a:rPr lang="en-US" sz="1800" dirty="0"/>
              <a:t> To stop youth from using alcohol</a:t>
            </a:r>
          </a:p>
          <a:p>
            <a:pPr>
              <a:defRPr/>
            </a:pPr>
            <a:r>
              <a:rPr lang="en-US" sz="1800" dirty="0"/>
              <a:t> </a:t>
            </a:r>
            <a:r>
              <a:rPr lang="en-US" sz="1800" b="1" u="sng" cap="all" dirty="0"/>
              <a:t>R</a:t>
            </a:r>
            <a:r>
              <a:rPr lang="en-US" sz="1800" b="1" cap="all" dirty="0"/>
              <a:t>elevant, Results-based</a:t>
            </a:r>
            <a:endParaRPr lang="en-US" sz="1800" dirty="0"/>
          </a:p>
          <a:p>
            <a:pPr>
              <a:defRPr/>
            </a:pPr>
            <a:r>
              <a:rPr lang="en-US" sz="1800" dirty="0"/>
              <a:t>Objectives must be relevant or logically related to your overall goals. They must matter. Ask yourself if actual achievements will get you where you want to be in the long run?</a:t>
            </a:r>
          </a:p>
          <a:p>
            <a:pPr>
              <a:defRPr/>
            </a:pPr>
            <a:r>
              <a:rPr lang="en-US" sz="1800" dirty="0"/>
              <a:t> 	</a:t>
            </a:r>
            <a:r>
              <a:rPr lang="en-US" sz="1800" u="sng" dirty="0"/>
              <a:t>Relevant objective</a:t>
            </a:r>
            <a:r>
              <a:rPr lang="en-US" sz="1800" dirty="0"/>
              <a:t>: Developing pictorial instructions that can be understood at low reading levels to improve parent skills among people with low literacy by 10 percent in the next six months.</a:t>
            </a:r>
          </a:p>
        </p:txBody>
      </p:sp>
      <p:sp>
        <p:nvSpPr>
          <p:cNvPr id="20483" name="Title 1"/>
          <p:cNvSpPr>
            <a:spLocks noGrp="1"/>
          </p:cNvSpPr>
          <p:nvPr>
            <p:ph type="title"/>
          </p:nvPr>
        </p:nvSpPr>
        <p:spPr>
          <a:xfrm>
            <a:off x="292100" y="212725"/>
            <a:ext cx="7240588" cy="644525"/>
          </a:xfrm>
        </p:spPr>
        <p:txBody>
          <a:bodyPr/>
          <a:lstStyle/>
          <a:p>
            <a:r>
              <a:rPr lang="en-US" altLang="en-US" sz="3000" b="1" dirty="0">
                <a:latin typeface="+mn-lt"/>
              </a:rPr>
              <a:t>Performance Measures</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9963" y="1266825"/>
            <a:ext cx="7204075" cy="4325938"/>
          </a:xfrm>
        </p:spPr>
        <p:txBody>
          <a:bodyPr/>
          <a:lstStyle/>
          <a:p>
            <a:pPr>
              <a:defRPr/>
            </a:pPr>
            <a:r>
              <a:rPr lang="en-US" sz="1800" dirty="0"/>
              <a:t>	</a:t>
            </a:r>
            <a:r>
              <a:rPr lang="en-US" sz="1800" u="sng" dirty="0"/>
              <a:t>Irrelevant objective (or not relevant enough)</a:t>
            </a:r>
            <a:r>
              <a:rPr lang="en-US" sz="1800" dirty="0"/>
              <a:t>: To improve parenting skills among people with low literacy by teaching adults to play table pool</a:t>
            </a:r>
          </a:p>
          <a:p>
            <a:pPr>
              <a:defRPr/>
            </a:pPr>
            <a:r>
              <a:rPr lang="en-US" sz="1800" b="1" u="sng" cap="all" dirty="0"/>
              <a:t>T</a:t>
            </a:r>
            <a:r>
              <a:rPr lang="en-US" sz="1800" b="1" cap="all" dirty="0"/>
              <a:t>ime-Specific</a:t>
            </a:r>
            <a:endParaRPr lang="en-US" sz="1800" dirty="0"/>
          </a:p>
          <a:p>
            <a:pPr>
              <a:defRPr/>
            </a:pPr>
            <a:r>
              <a:rPr lang="en-US" sz="1800" dirty="0"/>
              <a:t>     Objectives should be time-specific. While you always hope and plan for permanent change, you must be realistic about when to measure the effect that you can achieve. You must plan results within a specific time frame.</a:t>
            </a:r>
          </a:p>
          <a:p>
            <a:pPr>
              <a:defRPr/>
            </a:pPr>
            <a:r>
              <a:rPr lang="en-US" sz="1800" dirty="0"/>
              <a:t>	</a:t>
            </a:r>
            <a:r>
              <a:rPr lang="en-US" sz="1800" u="sng" dirty="0"/>
              <a:t>Time-specific objective:</a:t>
            </a:r>
            <a:r>
              <a:rPr lang="en-US" sz="1800" dirty="0"/>
              <a:t> To reduce the proportion of adults in the U.S. who smoke to 12 percent by 2012 (a specific goal of Healthy People 2010)</a:t>
            </a:r>
          </a:p>
          <a:p>
            <a:pPr>
              <a:defRPr/>
            </a:pPr>
            <a:r>
              <a:rPr lang="en-US" sz="1800" dirty="0"/>
              <a:t>	</a:t>
            </a:r>
            <a:r>
              <a:rPr lang="en-US" sz="1800" u="sng" dirty="0"/>
              <a:t>Non-time-specific objective</a:t>
            </a:r>
            <a:r>
              <a:rPr lang="en-US" sz="1800" dirty="0"/>
              <a:t>: To reduce the proportion of adults in the U.S. who smoke to 12 percent</a:t>
            </a:r>
          </a:p>
        </p:txBody>
      </p:sp>
      <p:sp>
        <p:nvSpPr>
          <p:cNvPr id="21507" name="Title 1"/>
          <p:cNvSpPr>
            <a:spLocks noGrp="1"/>
          </p:cNvSpPr>
          <p:nvPr>
            <p:ph type="title"/>
          </p:nvPr>
        </p:nvSpPr>
        <p:spPr>
          <a:xfrm>
            <a:off x="292100" y="212725"/>
            <a:ext cx="7240588" cy="644525"/>
          </a:xfrm>
        </p:spPr>
        <p:txBody>
          <a:bodyPr/>
          <a:lstStyle/>
          <a:p>
            <a:r>
              <a:rPr lang="en-US" altLang="en-US" sz="3000" b="1" dirty="0">
                <a:latin typeface="+mn-lt"/>
              </a:rPr>
              <a:t>Performance Measures</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92100" y="212725"/>
            <a:ext cx="7240588" cy="511175"/>
          </a:xfrm>
        </p:spPr>
        <p:txBody>
          <a:bodyPr/>
          <a:lstStyle/>
          <a:p>
            <a:r>
              <a:rPr lang="en-US" altLang="en-US" sz="3000" b="1" dirty="0">
                <a:latin typeface="+mn-lt"/>
              </a:rPr>
              <a:t>Sample Budget</a:t>
            </a:r>
          </a:p>
        </p:txBody>
      </p:sp>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280924329"/>
              </p:ext>
            </p:extLst>
          </p:nvPr>
        </p:nvGraphicFramePr>
        <p:xfrm>
          <a:off x="1154624" y="867912"/>
          <a:ext cx="6451027" cy="5176425"/>
        </p:xfrm>
        <a:graphic>
          <a:graphicData uri="http://schemas.openxmlformats.org/drawingml/2006/table">
            <a:tbl>
              <a:tblPr/>
              <a:tblGrid>
                <a:gridCol w="1931846">
                  <a:extLst>
                    <a:ext uri="{9D8B030D-6E8A-4147-A177-3AD203B41FA5}">
                      <a16:colId xmlns:a16="http://schemas.microsoft.com/office/drawing/2014/main" val="20000"/>
                    </a:ext>
                  </a:extLst>
                </a:gridCol>
                <a:gridCol w="595479">
                  <a:extLst>
                    <a:ext uri="{9D8B030D-6E8A-4147-A177-3AD203B41FA5}">
                      <a16:colId xmlns:a16="http://schemas.microsoft.com/office/drawing/2014/main" val="20001"/>
                    </a:ext>
                  </a:extLst>
                </a:gridCol>
                <a:gridCol w="533161">
                  <a:extLst>
                    <a:ext uri="{9D8B030D-6E8A-4147-A177-3AD203B41FA5}">
                      <a16:colId xmlns:a16="http://schemas.microsoft.com/office/drawing/2014/main" val="20002"/>
                    </a:ext>
                  </a:extLst>
                </a:gridCol>
                <a:gridCol w="616252">
                  <a:extLst>
                    <a:ext uri="{9D8B030D-6E8A-4147-A177-3AD203B41FA5}">
                      <a16:colId xmlns:a16="http://schemas.microsoft.com/office/drawing/2014/main" val="20003"/>
                    </a:ext>
                  </a:extLst>
                </a:gridCol>
                <a:gridCol w="602403">
                  <a:extLst>
                    <a:ext uri="{9D8B030D-6E8A-4147-A177-3AD203B41FA5}">
                      <a16:colId xmlns:a16="http://schemas.microsoft.com/office/drawing/2014/main" val="20004"/>
                    </a:ext>
                  </a:extLst>
                </a:gridCol>
                <a:gridCol w="581631">
                  <a:extLst>
                    <a:ext uri="{9D8B030D-6E8A-4147-A177-3AD203B41FA5}">
                      <a16:colId xmlns:a16="http://schemas.microsoft.com/office/drawing/2014/main" val="20005"/>
                    </a:ext>
                  </a:extLst>
                </a:gridCol>
                <a:gridCol w="572400">
                  <a:extLst>
                    <a:ext uri="{9D8B030D-6E8A-4147-A177-3AD203B41FA5}">
                      <a16:colId xmlns:a16="http://schemas.microsoft.com/office/drawing/2014/main" val="20006"/>
                    </a:ext>
                  </a:extLst>
                </a:gridCol>
                <a:gridCol w="1017855">
                  <a:extLst>
                    <a:ext uri="{9D8B030D-6E8A-4147-A177-3AD203B41FA5}">
                      <a16:colId xmlns:a16="http://schemas.microsoft.com/office/drawing/2014/main" val="20007"/>
                    </a:ext>
                  </a:extLst>
                </a:gridCol>
              </a:tblGrid>
              <a:tr h="126005">
                <a:tc gridSpan="8">
                  <a:txBody>
                    <a:bodyPr/>
                    <a:lstStyle/>
                    <a:p>
                      <a:pPr algn="l" fontAlgn="b"/>
                      <a:r>
                        <a:rPr lang="en-US" sz="600" b="0" i="1" u="none" strike="noStrike">
                          <a:solidFill>
                            <a:srgbClr val="000000"/>
                          </a:solidFill>
                          <a:effectLst/>
                          <a:latin typeface="Arial"/>
                        </a:rPr>
                        <a:t>SAVE AS FOLLOWS: </a:t>
                      </a:r>
                      <a:r>
                        <a:rPr lang="en-US" sz="600" b="1" i="1" u="none" strike="noStrike">
                          <a:solidFill>
                            <a:srgbClr val="000000"/>
                          </a:solidFill>
                          <a:effectLst/>
                          <a:latin typeface="Arial"/>
                        </a:rPr>
                        <a:t>Program Budget Agency Name - Program Name</a:t>
                      </a:r>
                      <a:r>
                        <a:rPr lang="en-US" sz="600" b="0" i="1" u="none" strike="noStrike">
                          <a:solidFill>
                            <a:srgbClr val="000000"/>
                          </a:solidFill>
                          <a:effectLst/>
                          <a:latin typeface="Arial"/>
                        </a:rPr>
                        <a:t> then upload into RFP. Do not change any shaded areas</a:t>
                      </a:r>
                    </a:p>
                  </a:txBody>
                  <a:tcPr marL="5902" marR="5902" marT="5902"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1390">
                <a:tc>
                  <a:txBody>
                    <a:bodyPr/>
                    <a:lstStyle/>
                    <a:p>
                      <a:pPr algn="r" fontAlgn="ctr"/>
                      <a:r>
                        <a:rPr lang="en-US" sz="700" b="1" i="0" u="none" strike="noStrike">
                          <a:solidFill>
                            <a:srgbClr val="000000"/>
                          </a:solidFill>
                          <a:effectLst/>
                          <a:latin typeface="Arial"/>
                        </a:rPr>
                        <a:t>PAGE 1  Agency Name &amp; Program: </a:t>
                      </a:r>
                    </a:p>
                  </a:txBody>
                  <a:tcPr marL="5902" marR="5902" marT="5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en-US" sz="700" b="0" i="0" u="none" strike="noStrike">
                          <a:solidFill>
                            <a:srgbClr val="000000"/>
                          </a:solidFill>
                          <a:effectLst/>
                          <a:latin typeface="Arial"/>
                        </a:rPr>
                        <a:t> United Way Award to Each Agency</a:t>
                      </a:r>
                    </a:p>
                  </a:txBody>
                  <a:tcPr marL="5902" marR="5902" marT="5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48241">
                <a:tc rowSpan="2">
                  <a:txBody>
                    <a:bodyPr/>
                    <a:lstStyle/>
                    <a:p>
                      <a:pPr algn="ctr" fontAlgn="ctr"/>
                      <a:r>
                        <a:rPr lang="en-US" sz="700" b="1" i="0" u="none" strike="noStrike">
                          <a:solidFill>
                            <a:srgbClr val="000000"/>
                          </a:solidFill>
                          <a:effectLst/>
                          <a:latin typeface="Arial"/>
                        </a:rPr>
                        <a:t>Use of Funds</a:t>
                      </a:r>
                    </a:p>
                  </a:txBody>
                  <a:tcPr marL="5902" marR="5902" marT="5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6">
                  <a:txBody>
                    <a:bodyPr/>
                    <a:lstStyle/>
                    <a:p>
                      <a:pPr algn="ctr" fontAlgn="ctr"/>
                      <a:r>
                        <a:rPr lang="en-US" sz="700" b="1" i="0" u="none" strike="noStrike">
                          <a:solidFill>
                            <a:srgbClr val="FF0000"/>
                          </a:solidFill>
                          <a:effectLst/>
                          <a:latin typeface="Arial"/>
                        </a:rPr>
                        <a:t>Names of Partners </a:t>
                      </a:r>
                    </a:p>
                  </a:txBody>
                  <a:tcPr marL="5902" marR="5902" marT="590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700" b="1" i="0" u="none" strike="noStrike">
                          <a:solidFill>
                            <a:srgbClr val="000000"/>
                          </a:solidFill>
                          <a:effectLst/>
                          <a:latin typeface="Arial"/>
                        </a:rPr>
                        <a:t>United Way </a:t>
                      </a:r>
                    </a:p>
                  </a:txBody>
                  <a:tcPr marL="5902" marR="5902" marT="59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148241">
                <a:tc vMerge="1">
                  <a:txBody>
                    <a:bodyPr/>
                    <a:lstStyle/>
                    <a:p>
                      <a:endParaRPr lang="en-US"/>
                    </a:p>
                  </a:txBody>
                  <a:tcPr/>
                </a:tc>
                <a:tc>
                  <a:txBody>
                    <a:bodyPr/>
                    <a:lstStyle/>
                    <a:p>
                      <a:pPr algn="ctr" fontAlgn="b"/>
                      <a:r>
                        <a:rPr lang="en-US" sz="700" b="1"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1"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1"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1"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1"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1"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1" i="0" u="none" strike="noStrike">
                          <a:solidFill>
                            <a:srgbClr val="000000"/>
                          </a:solidFill>
                          <a:effectLst/>
                          <a:latin typeface="Arial"/>
                        </a:rPr>
                        <a:t>Total United Way</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8241">
                <a:tc>
                  <a:txBody>
                    <a:bodyPr/>
                    <a:lstStyle/>
                    <a:p>
                      <a:pPr algn="l" fontAlgn="b"/>
                      <a:r>
                        <a:rPr lang="en-US" sz="700" b="1" i="0" u="none" strike="noStrike">
                          <a:solidFill>
                            <a:srgbClr val="000000"/>
                          </a:solidFill>
                          <a:effectLst/>
                          <a:latin typeface="Arial"/>
                        </a:rPr>
                        <a:t>Salaries&amp; fringe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1390">
                <a:tc>
                  <a:txBody>
                    <a:bodyPr/>
                    <a:lstStyle/>
                    <a:p>
                      <a:pPr algn="l" fontAlgn="b"/>
                      <a:r>
                        <a:rPr lang="en-US" sz="500" b="1" i="0" u="none" strike="noStrike">
                          <a:solidFill>
                            <a:srgbClr val="000000"/>
                          </a:solidFill>
                          <a:effectLst/>
                          <a:latin typeface="Arial"/>
                        </a:rPr>
                        <a:t>   Administrative (e.g., Executive Director, Fiscal)</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dirty="0">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41390">
                <a:tc>
                  <a:txBody>
                    <a:bodyPr/>
                    <a:lstStyle/>
                    <a:p>
                      <a:pPr algn="l" fontAlgn="b"/>
                      <a:r>
                        <a:rPr lang="en-US" sz="500" b="1" i="0" u="none" strike="noStrike">
                          <a:solidFill>
                            <a:srgbClr val="000000"/>
                          </a:solidFill>
                          <a:effectLst/>
                          <a:latin typeface="Arial"/>
                        </a:rPr>
                        <a:t>   Program (e.g., Direct Service, Supervisory)</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2011">
                <a:tc>
                  <a:txBody>
                    <a:bodyPr/>
                    <a:lstStyle/>
                    <a:p>
                      <a:pPr algn="l" fontAlgn="b"/>
                      <a:r>
                        <a:rPr lang="en-US" sz="700" b="1" i="0" u="none" strike="noStrike">
                          <a:solidFill>
                            <a:srgbClr val="000000"/>
                          </a:solidFill>
                          <a:effectLst/>
                          <a:latin typeface="Arial"/>
                        </a:rPr>
                        <a:t>Office Supplices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dirty="0">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48241">
                <a:tc>
                  <a:txBody>
                    <a:bodyPr/>
                    <a:lstStyle/>
                    <a:p>
                      <a:pPr algn="l" fontAlgn="b"/>
                      <a:r>
                        <a:rPr lang="en-US" sz="700" b="1" i="0" u="none" strike="noStrike">
                          <a:solidFill>
                            <a:srgbClr val="000000"/>
                          </a:solidFill>
                          <a:effectLst/>
                          <a:latin typeface="Arial"/>
                        </a:rPr>
                        <a:t>Staff Development/ Training</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48241">
                <a:tc>
                  <a:txBody>
                    <a:bodyPr/>
                    <a:lstStyle/>
                    <a:p>
                      <a:pPr algn="l" fontAlgn="b"/>
                      <a:r>
                        <a:rPr lang="en-US" sz="700" b="1" i="0" u="none" strike="noStrike">
                          <a:solidFill>
                            <a:srgbClr val="000000"/>
                          </a:solidFill>
                          <a:effectLst/>
                          <a:latin typeface="Arial"/>
                        </a:rPr>
                        <a:t>Marketing</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2011">
                <a:tc>
                  <a:txBody>
                    <a:bodyPr/>
                    <a:lstStyle/>
                    <a:p>
                      <a:pPr algn="l" fontAlgn="b"/>
                      <a:r>
                        <a:rPr lang="en-US" sz="700" b="1" i="0" u="none" strike="noStrike">
                          <a:solidFill>
                            <a:srgbClr val="000000"/>
                          </a:solidFill>
                          <a:effectLst/>
                          <a:latin typeface="Arial"/>
                        </a:rPr>
                        <a:t>Equipment</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48241">
                <a:tc>
                  <a:txBody>
                    <a:bodyPr/>
                    <a:lstStyle/>
                    <a:p>
                      <a:pPr algn="l" fontAlgn="b"/>
                      <a:r>
                        <a:rPr lang="en-US" sz="700" b="1" i="0" u="none" strike="noStrike">
                          <a:solidFill>
                            <a:srgbClr val="000000"/>
                          </a:solidFill>
                          <a:effectLst/>
                          <a:latin typeface="Arial"/>
                        </a:rPr>
                        <a:t>Professional Services</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48241">
                <a:tc>
                  <a:txBody>
                    <a:bodyPr/>
                    <a:lstStyle/>
                    <a:p>
                      <a:pPr algn="l" fontAlgn="b"/>
                      <a:r>
                        <a:rPr lang="en-US" sz="700" b="1" i="0" u="none" strike="noStrike">
                          <a:solidFill>
                            <a:srgbClr val="000000"/>
                          </a:solidFill>
                          <a:effectLst/>
                          <a:latin typeface="Arial"/>
                        </a:rPr>
                        <a:t>Insurance</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52011">
                <a:tc>
                  <a:txBody>
                    <a:bodyPr/>
                    <a:lstStyle/>
                    <a:p>
                      <a:pPr algn="l" fontAlgn="b"/>
                      <a:r>
                        <a:rPr lang="en-US" sz="700" b="1" i="0" u="none" strike="noStrike">
                          <a:solidFill>
                            <a:srgbClr val="000000"/>
                          </a:solidFill>
                          <a:effectLst/>
                          <a:latin typeface="Arial"/>
                        </a:rPr>
                        <a:t>Direct Services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48241">
                <a:tc>
                  <a:txBody>
                    <a:bodyPr/>
                    <a:lstStyle/>
                    <a:p>
                      <a:pPr algn="l" fontAlgn="b"/>
                      <a:r>
                        <a:rPr lang="en-US" sz="700" b="1" i="0" u="none" strike="noStrike">
                          <a:solidFill>
                            <a:srgbClr val="000000"/>
                          </a:solidFill>
                          <a:effectLst/>
                          <a:latin typeface="Arial"/>
                        </a:rPr>
                        <a:t>Travel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2011">
                <a:tc>
                  <a:txBody>
                    <a:bodyPr/>
                    <a:lstStyle/>
                    <a:p>
                      <a:pPr algn="l" fontAlgn="b"/>
                      <a:r>
                        <a:rPr lang="en-US" sz="700" b="1" i="0" u="none" strike="noStrike">
                          <a:solidFill>
                            <a:srgbClr val="000000"/>
                          </a:solidFill>
                          <a:effectLst/>
                          <a:latin typeface="Arial"/>
                        </a:rPr>
                        <a:t>Rent/utilitues</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48241">
                <a:tc>
                  <a:txBody>
                    <a:bodyPr/>
                    <a:lstStyle/>
                    <a:p>
                      <a:pPr algn="l" fontAlgn="b"/>
                      <a:r>
                        <a:rPr lang="en-US" sz="700" b="1" i="0" u="none" strike="noStrike">
                          <a:solidFill>
                            <a:srgbClr val="000000"/>
                          </a:solidFill>
                          <a:effectLst/>
                          <a:latin typeface="Arial"/>
                        </a:rPr>
                        <a:t>Legal, Accounting, Audit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2011">
                <a:tc>
                  <a:txBody>
                    <a:bodyPr/>
                    <a:lstStyle/>
                    <a:p>
                      <a:pPr algn="l" fontAlgn="b"/>
                      <a:r>
                        <a:rPr lang="en-US" sz="700" b="1" i="0" u="none" strike="noStrike">
                          <a:solidFill>
                            <a:srgbClr val="000000"/>
                          </a:solidFill>
                          <a:effectLst/>
                          <a:latin typeface="Arial"/>
                        </a:rPr>
                        <a:t>Other (Specify)</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Arial"/>
                        </a:rPr>
                        <a:t>$0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48241">
                <a:tc>
                  <a:txBody>
                    <a:bodyPr/>
                    <a:lstStyle/>
                    <a:p>
                      <a:pPr algn="l" fontAlgn="ctr"/>
                      <a:r>
                        <a:rPr lang="en-US" sz="700" b="1" i="0" u="none" strike="noStrike">
                          <a:solidFill>
                            <a:srgbClr val="000000"/>
                          </a:solidFill>
                          <a:effectLst/>
                          <a:latin typeface="Arial"/>
                        </a:rPr>
                        <a:t>Total Funding</a:t>
                      </a:r>
                    </a:p>
                  </a:txBody>
                  <a:tcPr marL="5902" marR="5902" marT="5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1" i="0" u="none" strike="noStrike">
                          <a:solidFill>
                            <a:srgbClr val="000000"/>
                          </a:solidFill>
                          <a:effectLst/>
                          <a:latin typeface="Arial"/>
                        </a:rPr>
                        <a:t>$0</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1" i="0" u="none" strike="noStrike">
                          <a:solidFill>
                            <a:srgbClr val="000000"/>
                          </a:solidFill>
                          <a:effectLst/>
                          <a:latin typeface="Arial"/>
                        </a:rPr>
                        <a:t>$0</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1" i="0" u="none" strike="noStrike">
                          <a:solidFill>
                            <a:srgbClr val="000000"/>
                          </a:solidFill>
                          <a:effectLst/>
                          <a:latin typeface="Arial"/>
                        </a:rPr>
                        <a:t>$0</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1" i="0" u="none" strike="noStrike">
                          <a:solidFill>
                            <a:srgbClr val="000000"/>
                          </a:solidFill>
                          <a:effectLst/>
                          <a:latin typeface="Arial"/>
                        </a:rPr>
                        <a:t>$0</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1" i="0" u="none" strike="noStrike">
                          <a:solidFill>
                            <a:srgbClr val="000000"/>
                          </a:solidFill>
                          <a:effectLst/>
                          <a:latin typeface="Arial"/>
                        </a:rPr>
                        <a:t>$0</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1" i="0" u="none" strike="noStrike">
                          <a:solidFill>
                            <a:srgbClr val="000000"/>
                          </a:solidFill>
                          <a:effectLst/>
                          <a:latin typeface="Arial"/>
                        </a:rPr>
                        <a:t>$0</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1" i="0" u="none" strike="noStrike">
                          <a:solidFill>
                            <a:srgbClr val="000000"/>
                          </a:solidFill>
                          <a:effectLst/>
                          <a:latin typeface="Arial"/>
                        </a:rPr>
                        <a:t>$0</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18"/>
                  </a:ext>
                </a:extLst>
              </a:tr>
              <a:tr h="141390">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9"/>
                  </a:ext>
                </a:extLst>
              </a:tr>
              <a:tr h="163067">
                <a:tc gridSpan="6">
                  <a:txBody>
                    <a:bodyPr/>
                    <a:lstStyle/>
                    <a:p>
                      <a:pPr algn="ctr" fontAlgn="b"/>
                      <a:r>
                        <a:rPr lang="en-US" sz="700" b="0" i="0" u="none" strike="noStrike">
                          <a:solidFill>
                            <a:srgbClr val="FFFFFF"/>
                          </a:solidFill>
                          <a:effectLst/>
                          <a:latin typeface="Arial"/>
                        </a:rPr>
                        <a:t>NOTE: FINAL FY19 BUDGET ALL PARTNERS</a:t>
                      </a:r>
                    </a:p>
                  </a:txBody>
                  <a:tcPr marL="5902" marR="5902" marT="5902" marB="0" anchor="b">
                    <a:lnL>
                      <a:noFill/>
                    </a:lnL>
                    <a:lnR>
                      <a:noFill/>
                    </a:lnR>
                    <a:lnT>
                      <a:noFill/>
                    </a:lnT>
                    <a:lnB>
                      <a:noFill/>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0"/>
                  </a:ext>
                </a:extLst>
              </a:tr>
              <a:tr h="148241">
                <a:tc>
                  <a:txBody>
                    <a:bodyPr/>
                    <a:lstStyle/>
                    <a:p>
                      <a:pPr algn="ctr" fontAlgn="b"/>
                      <a:r>
                        <a:rPr lang="en-US" sz="700" b="1" i="0" u="none" strike="noStrike">
                          <a:solidFill>
                            <a:srgbClr val="000000"/>
                          </a:solidFill>
                          <a:effectLst/>
                          <a:latin typeface="Arial"/>
                        </a:rPr>
                        <a:t>Acronym</a:t>
                      </a:r>
                    </a:p>
                  </a:txBody>
                  <a:tcPr marL="5902" marR="5902" marT="5902" marB="0" anchor="b">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ctr" fontAlgn="b"/>
                      <a:r>
                        <a:rPr lang="en-US" sz="700" b="1" i="0" u="none" strike="noStrike">
                          <a:solidFill>
                            <a:srgbClr val="000000"/>
                          </a:solidFill>
                          <a:effectLst/>
                          <a:latin typeface="Arial"/>
                        </a:rPr>
                        <a:t>Full Name of Agency</a:t>
                      </a:r>
                    </a:p>
                  </a:txBody>
                  <a:tcPr marL="5902" marR="5902" marT="5902"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1"/>
                  </a:ext>
                </a:extLst>
              </a:tr>
              <a:tr h="148241">
                <a:tc>
                  <a:txBody>
                    <a:bodyPr/>
                    <a:lstStyle/>
                    <a:p>
                      <a:pPr algn="l" fontAlgn="t"/>
                      <a:r>
                        <a:rPr lang="en-US" sz="700" b="1" i="0" u="none" strike="noStrike">
                          <a:solidFill>
                            <a:srgbClr val="000000"/>
                          </a:solidFill>
                          <a:effectLst/>
                          <a:latin typeface="Arial"/>
                        </a:rPr>
                        <a:t>Partner 1</a:t>
                      </a:r>
                    </a:p>
                  </a:txBody>
                  <a:tcPr marL="5902" marR="5902" marT="59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2"/>
                  </a:ext>
                </a:extLst>
              </a:tr>
              <a:tr h="148241">
                <a:tc>
                  <a:txBody>
                    <a:bodyPr/>
                    <a:lstStyle/>
                    <a:p>
                      <a:pPr algn="l" fontAlgn="t"/>
                      <a:r>
                        <a:rPr lang="en-US" sz="700" b="1" i="0" u="none" strike="noStrike">
                          <a:solidFill>
                            <a:srgbClr val="000000"/>
                          </a:solidFill>
                          <a:effectLst/>
                          <a:latin typeface="Arial"/>
                        </a:rPr>
                        <a:t>Partner 2</a:t>
                      </a:r>
                    </a:p>
                  </a:txBody>
                  <a:tcPr marL="5902" marR="5902" marT="59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3"/>
                  </a:ext>
                </a:extLst>
              </a:tr>
              <a:tr h="148241">
                <a:tc>
                  <a:txBody>
                    <a:bodyPr/>
                    <a:lstStyle/>
                    <a:p>
                      <a:pPr algn="l" fontAlgn="t"/>
                      <a:r>
                        <a:rPr lang="en-US" sz="700" b="1" i="0" u="none" strike="noStrike">
                          <a:solidFill>
                            <a:srgbClr val="000000"/>
                          </a:solidFill>
                          <a:effectLst/>
                          <a:latin typeface="Arial"/>
                        </a:rPr>
                        <a:t>Partner 3</a:t>
                      </a:r>
                    </a:p>
                  </a:txBody>
                  <a:tcPr marL="5902" marR="5902" marT="59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4"/>
                  </a:ext>
                </a:extLst>
              </a:tr>
              <a:tr h="148241">
                <a:tc>
                  <a:txBody>
                    <a:bodyPr/>
                    <a:lstStyle/>
                    <a:p>
                      <a:pPr algn="l" fontAlgn="t"/>
                      <a:r>
                        <a:rPr lang="en-US" sz="700" b="1" i="0" u="none" strike="noStrike">
                          <a:solidFill>
                            <a:srgbClr val="000000"/>
                          </a:solidFill>
                          <a:effectLst/>
                          <a:latin typeface="Arial"/>
                        </a:rPr>
                        <a:t>Partner 4</a:t>
                      </a:r>
                    </a:p>
                  </a:txBody>
                  <a:tcPr marL="5902" marR="5902" marT="59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5"/>
                  </a:ext>
                </a:extLst>
              </a:tr>
              <a:tr h="148241">
                <a:tc>
                  <a:txBody>
                    <a:bodyPr/>
                    <a:lstStyle/>
                    <a:p>
                      <a:pPr algn="l" fontAlgn="t"/>
                      <a:r>
                        <a:rPr lang="en-US" sz="700" b="1" i="0" u="none" strike="noStrike">
                          <a:solidFill>
                            <a:srgbClr val="000000"/>
                          </a:solidFill>
                          <a:effectLst/>
                          <a:latin typeface="Arial"/>
                        </a:rPr>
                        <a:t>Partner 5</a:t>
                      </a:r>
                    </a:p>
                  </a:txBody>
                  <a:tcPr marL="5902" marR="5902" marT="59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6"/>
                  </a:ext>
                </a:extLst>
              </a:tr>
              <a:tr h="148241">
                <a:tc>
                  <a:txBody>
                    <a:bodyPr/>
                    <a:lstStyle/>
                    <a:p>
                      <a:pPr algn="l" fontAlgn="t"/>
                      <a:r>
                        <a:rPr lang="en-US" sz="700" b="1" i="0" u="none" strike="noStrike">
                          <a:solidFill>
                            <a:srgbClr val="000000"/>
                          </a:solidFill>
                          <a:effectLst/>
                          <a:latin typeface="Arial"/>
                        </a:rPr>
                        <a:t>Partner 6</a:t>
                      </a:r>
                    </a:p>
                  </a:txBody>
                  <a:tcPr marL="5902" marR="5902" marT="59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7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a:endParaRPr>
                    </a:p>
                  </a:txBody>
                  <a:tcPr marL="5902" marR="5902" marT="59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7"/>
                  </a:ext>
                </a:extLst>
              </a:tr>
              <a:tr h="148241">
                <a:tc>
                  <a:txBody>
                    <a:bodyPr/>
                    <a:lstStyle/>
                    <a:p>
                      <a:pPr algn="ctr" fontAlgn="b"/>
                      <a:r>
                        <a:rPr lang="en-US" sz="700" b="1"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600" b="0" i="0" u="none" strike="noStrike">
                          <a:solidFill>
                            <a:srgbClr val="000000"/>
                          </a:solidFill>
                          <a:effectLst/>
                          <a:latin typeface="Arial"/>
                        </a:rPr>
                        <a:t> </a:t>
                      </a:r>
                    </a:p>
                  </a:txBody>
                  <a:tcPr marL="5902" marR="5902" marT="5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a:solidFill>
                          <a:srgbClr val="000000"/>
                        </a:solidFill>
                        <a:effectLst/>
                        <a:latin typeface="Arial"/>
                      </a:endParaRPr>
                    </a:p>
                  </a:txBody>
                  <a:tcPr marL="5902" marR="5902" marT="59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8"/>
                  </a:ext>
                </a:extLst>
              </a:tr>
              <a:tr h="126005">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29"/>
                  </a:ext>
                </a:extLst>
              </a:tr>
              <a:tr h="141390">
                <a:tc gridSpan="8">
                  <a:txBody>
                    <a:bodyPr/>
                    <a:lstStyle/>
                    <a:p>
                      <a:pPr algn="l" fontAlgn="b"/>
                      <a:r>
                        <a:rPr lang="en-US" sz="700" b="1" i="0" u="none" strike="noStrike">
                          <a:solidFill>
                            <a:srgbClr val="FF0000"/>
                          </a:solidFill>
                          <a:effectLst/>
                          <a:latin typeface="Arial"/>
                        </a:rPr>
                        <a:t>Please provide Acronyms and Names of Partners in the tables above and the acronyms in the tabs below as appropriate. </a:t>
                      </a:r>
                    </a:p>
                  </a:txBody>
                  <a:tcPr marL="5902" marR="5902" marT="590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30"/>
                  </a:ext>
                </a:extLst>
              </a:tr>
              <a:tr h="126005">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a:solidFill>
                          <a:srgbClr val="000000"/>
                        </a:solidFill>
                        <a:effectLst/>
                        <a:latin typeface="Arial"/>
                      </a:endParaRPr>
                    </a:p>
                  </a:txBody>
                  <a:tcPr marL="5902" marR="5902" marT="5902" marB="0" anchor="b">
                    <a:lnL>
                      <a:noFill/>
                    </a:lnL>
                    <a:lnR>
                      <a:noFill/>
                    </a:lnR>
                    <a:lnT>
                      <a:noFill/>
                    </a:lnT>
                    <a:lnB>
                      <a:noFill/>
                    </a:lnB>
                  </a:tcPr>
                </a:tc>
                <a:tc>
                  <a:txBody>
                    <a:bodyPr/>
                    <a:lstStyle/>
                    <a:p>
                      <a:pPr algn="l" fontAlgn="b"/>
                      <a:endParaRPr lang="en-US" sz="600" b="0" i="0" u="none" strike="noStrike" dirty="0">
                        <a:solidFill>
                          <a:srgbClr val="000000"/>
                        </a:solidFill>
                        <a:effectLst/>
                        <a:latin typeface="Arial"/>
                      </a:endParaRPr>
                    </a:p>
                  </a:txBody>
                  <a:tcPr marL="5902" marR="5902" marT="5902" marB="0" anchor="b">
                    <a:lnL>
                      <a:noFill/>
                    </a:lnL>
                    <a:lnR>
                      <a:noFill/>
                    </a:lnR>
                    <a:lnT>
                      <a:noFill/>
                    </a:lnT>
                    <a:lnB>
                      <a:noFill/>
                    </a:lnB>
                  </a:tcPr>
                </a:tc>
                <a:extLst>
                  <a:ext uri="{0D108BD9-81ED-4DB2-BD59-A6C34878D82A}">
                    <a16:rowId xmlns:a16="http://schemas.microsoft.com/office/drawing/2014/main" val="10031"/>
                  </a:ext>
                </a:extLst>
              </a:tr>
            </a:tbl>
          </a:graphicData>
        </a:graphic>
      </p:graphicFrame>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z="3500" b="1" dirty="0">
                <a:latin typeface="+mn-lt"/>
              </a:rPr>
              <a:t>Agenda</a:t>
            </a:r>
          </a:p>
        </p:txBody>
      </p:sp>
      <p:sp>
        <p:nvSpPr>
          <p:cNvPr id="4099" name="Content Placeholder 2"/>
          <p:cNvSpPr>
            <a:spLocks noGrp="1"/>
          </p:cNvSpPr>
          <p:nvPr>
            <p:ph idx="1"/>
          </p:nvPr>
        </p:nvSpPr>
        <p:spPr>
          <a:xfrm>
            <a:off x="1500188" y="1457325"/>
            <a:ext cx="6272212" cy="3286125"/>
          </a:xfrm>
        </p:spPr>
        <p:txBody>
          <a:bodyPr/>
          <a:lstStyle/>
          <a:p>
            <a:pPr>
              <a:buFontTx/>
              <a:buChar char="•"/>
            </a:pPr>
            <a:r>
              <a:rPr lang="en-US" altLang="en-US" sz="3000" b="1" dirty="0"/>
              <a:t>Welcome </a:t>
            </a:r>
          </a:p>
          <a:p>
            <a:pPr>
              <a:buFontTx/>
              <a:buChar char="•"/>
            </a:pPr>
            <a:r>
              <a:rPr lang="en-US" altLang="en-US" sz="3000" b="1" dirty="0"/>
              <a:t>Resources &amp; Communication</a:t>
            </a:r>
          </a:p>
          <a:p>
            <a:pPr>
              <a:buFontTx/>
              <a:buChar char="•"/>
            </a:pPr>
            <a:r>
              <a:rPr lang="en-US" altLang="en-US" sz="3000" b="1" dirty="0"/>
              <a:t>Grant Cycle</a:t>
            </a:r>
          </a:p>
          <a:p>
            <a:pPr>
              <a:buFontTx/>
              <a:buChar char="•"/>
            </a:pPr>
            <a:r>
              <a:rPr lang="en-US" altLang="en-US" sz="3000" b="1" dirty="0"/>
              <a:t>Questions</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54000" y="136525"/>
            <a:ext cx="7240588" cy="495300"/>
          </a:xfrm>
        </p:spPr>
        <p:txBody>
          <a:bodyPr/>
          <a:lstStyle/>
          <a:p>
            <a:r>
              <a:rPr lang="en-US" altLang="en-US" sz="3000" b="1" dirty="0">
                <a:latin typeface="+mn-lt"/>
              </a:rPr>
              <a:t>Sample Budget Narrative</a:t>
            </a:r>
          </a:p>
        </p:txBody>
      </p:sp>
      <p:graphicFrame>
        <p:nvGraphicFramePr>
          <p:cNvPr id="6" name="Content Placeholder 5"/>
          <p:cNvGraphicFramePr>
            <a:graphicFrameLocks noGrp="1"/>
          </p:cNvGraphicFramePr>
          <p:nvPr>
            <p:ph idx="1"/>
          </p:nvPr>
        </p:nvGraphicFramePr>
        <p:xfrm>
          <a:off x="1724025" y="757238"/>
          <a:ext cx="5695950" cy="5343523"/>
        </p:xfrm>
        <a:graphic>
          <a:graphicData uri="http://schemas.openxmlformats.org/drawingml/2006/table">
            <a:tbl>
              <a:tblPr firstRow="1" firstCol="1" lastRow="1" lastCol="1" bandRow="1" bandCol="1">
                <a:tableStyleId>{5C22544A-7EE6-4342-B048-85BDC9FD1C3A}</a:tableStyleId>
              </a:tblPr>
              <a:tblGrid>
                <a:gridCol w="4775177">
                  <a:extLst>
                    <a:ext uri="{9D8B030D-6E8A-4147-A177-3AD203B41FA5}">
                      <a16:colId xmlns:a16="http://schemas.microsoft.com/office/drawing/2014/main" val="20000"/>
                    </a:ext>
                  </a:extLst>
                </a:gridCol>
                <a:gridCol w="920773">
                  <a:extLst>
                    <a:ext uri="{9D8B030D-6E8A-4147-A177-3AD203B41FA5}">
                      <a16:colId xmlns:a16="http://schemas.microsoft.com/office/drawing/2014/main" val="20001"/>
                    </a:ext>
                  </a:extLst>
                </a:gridCol>
              </a:tblGrid>
              <a:tr h="240158">
                <a:tc>
                  <a:txBody>
                    <a:bodyPr/>
                    <a:lstStyle/>
                    <a:p>
                      <a:pPr marL="0" marR="0">
                        <a:lnSpc>
                          <a:spcPct val="115000"/>
                        </a:lnSpc>
                        <a:spcBef>
                          <a:spcPts val="0"/>
                        </a:spcBef>
                        <a:spcAft>
                          <a:spcPts val="0"/>
                        </a:spcAft>
                        <a:tabLst>
                          <a:tab pos="450215" algn="l"/>
                        </a:tabLst>
                      </a:pPr>
                      <a:r>
                        <a:rPr lang="en-US" sz="800" dirty="0">
                          <a:effectLst/>
                        </a:rPr>
                        <a:t>Personnel</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0"/>
                  </a:ext>
                </a:extLst>
              </a:tr>
              <a:tr h="698390">
                <a:tc>
                  <a:txBody>
                    <a:bodyPr/>
                    <a:lstStyle/>
                    <a:p>
                      <a:pPr marL="0" marR="0">
                        <a:lnSpc>
                          <a:spcPct val="115000"/>
                        </a:lnSpc>
                        <a:spcBef>
                          <a:spcPts val="0"/>
                        </a:spcBef>
                        <a:spcAft>
                          <a:spcPts val="0"/>
                        </a:spcAft>
                        <a:tabLst>
                          <a:tab pos="450215" algn="l"/>
                        </a:tabLst>
                      </a:pPr>
                      <a:r>
                        <a:rPr lang="en-US" sz="800" dirty="0">
                          <a:effectLst/>
                        </a:rPr>
                        <a:t>Bob @ 20% time &amp; effort [0.20FTE]  at $50,000 annual salary</a:t>
                      </a:r>
                      <a:endParaRPr lang="en-US" sz="900" dirty="0">
                        <a:effectLst/>
                      </a:endParaRPr>
                    </a:p>
                    <a:p>
                      <a:pPr marL="0" marR="0">
                        <a:lnSpc>
                          <a:spcPct val="115000"/>
                        </a:lnSpc>
                        <a:spcBef>
                          <a:spcPts val="0"/>
                        </a:spcBef>
                        <a:spcAft>
                          <a:spcPts val="0"/>
                        </a:spcAft>
                        <a:tabLst>
                          <a:tab pos="450215" algn="l"/>
                        </a:tabLst>
                      </a:pPr>
                      <a:r>
                        <a:rPr lang="en-US" sz="800" dirty="0">
                          <a:effectLst/>
                        </a:rPr>
                        <a:t>Bob will coordinate student recruitment into the XYZ Program. He will visit high schools, measure performance and will generate the publications and reports needed for the program and sponsor. He will dedicate one day per work week to these tasks.</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$10,000</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1"/>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2"/>
                  </a:ext>
                </a:extLst>
              </a:tr>
              <a:tr h="698390">
                <a:tc>
                  <a:txBody>
                    <a:bodyPr/>
                    <a:lstStyle/>
                    <a:p>
                      <a:pPr marL="0" marR="0">
                        <a:lnSpc>
                          <a:spcPct val="115000"/>
                        </a:lnSpc>
                        <a:spcBef>
                          <a:spcPts val="0"/>
                        </a:spcBef>
                        <a:spcAft>
                          <a:spcPts val="0"/>
                        </a:spcAft>
                        <a:tabLst>
                          <a:tab pos="450215" algn="l"/>
                        </a:tabLst>
                      </a:pPr>
                      <a:r>
                        <a:rPr lang="en-US" sz="800" dirty="0">
                          <a:effectLst/>
                        </a:rPr>
                        <a:t>Wendy @ 30% time &amp; effort [0.30FTE] at $50,000 annual salary</a:t>
                      </a:r>
                      <a:endParaRPr lang="en-US" sz="900" dirty="0">
                        <a:effectLst/>
                      </a:endParaRPr>
                    </a:p>
                    <a:p>
                      <a:pPr marL="0" marR="0">
                        <a:lnSpc>
                          <a:spcPct val="115000"/>
                        </a:lnSpc>
                        <a:spcBef>
                          <a:spcPts val="0"/>
                        </a:spcBef>
                        <a:spcAft>
                          <a:spcPts val="0"/>
                        </a:spcAft>
                        <a:tabLst>
                          <a:tab pos="450215" algn="l"/>
                        </a:tabLst>
                      </a:pPr>
                      <a:r>
                        <a:rPr lang="en-US" sz="800" dirty="0">
                          <a:effectLst/>
                        </a:rPr>
                        <a:t>Wendy will teach the courses described in the Program Description, conduct follow-ups with students, coordinate the Annual XYZ Program Seminar and manage finances. She will dedicate three half-days per work week to these tasks and will teach 9 credit hours.</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$15,000</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3"/>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4"/>
                  </a:ext>
                </a:extLst>
              </a:tr>
              <a:tr h="427683">
                <a:tc>
                  <a:txBody>
                    <a:bodyPr/>
                    <a:lstStyle/>
                    <a:p>
                      <a:pPr marL="0" marR="0">
                        <a:lnSpc>
                          <a:spcPct val="115000"/>
                        </a:lnSpc>
                        <a:spcBef>
                          <a:spcPts val="0"/>
                        </a:spcBef>
                        <a:spcAft>
                          <a:spcPts val="0"/>
                        </a:spcAft>
                        <a:tabLst>
                          <a:tab pos="450215" algn="l"/>
                        </a:tabLst>
                      </a:pPr>
                      <a:r>
                        <a:rPr lang="en-US" sz="800" dirty="0">
                          <a:effectLst/>
                        </a:rPr>
                        <a:t>Secretarial Support (to be named) @ 10% time &amp; effort [0.10FTE] at $25,000 annual salary. A secretary from Bob’s department will dedicate one half-day per work week to generating requisitions and data entry for the XYZ Program.</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$2,500</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5"/>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6"/>
                  </a:ext>
                </a:extLst>
              </a:tr>
              <a:tr h="142561">
                <a:tc>
                  <a:txBody>
                    <a:bodyPr/>
                    <a:lstStyle/>
                    <a:p>
                      <a:pPr marL="0" marR="0">
                        <a:lnSpc>
                          <a:spcPct val="115000"/>
                        </a:lnSpc>
                        <a:spcBef>
                          <a:spcPts val="0"/>
                        </a:spcBef>
                        <a:spcAft>
                          <a:spcPts val="0"/>
                        </a:spcAft>
                        <a:tabLst>
                          <a:tab pos="450215" algn="l"/>
                        </a:tabLst>
                      </a:pPr>
                      <a:r>
                        <a:rPr lang="en-US" sz="800" dirty="0">
                          <a:effectLst/>
                        </a:rPr>
                        <a:t>Fringe Benefits @ 40%</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$11,000</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7"/>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8"/>
                  </a:ext>
                </a:extLst>
              </a:tr>
              <a:tr h="142561">
                <a:tc>
                  <a:txBody>
                    <a:bodyPr/>
                    <a:lstStyle/>
                    <a:p>
                      <a:pPr marL="0" marR="0">
                        <a:lnSpc>
                          <a:spcPct val="115000"/>
                        </a:lnSpc>
                        <a:spcBef>
                          <a:spcPts val="0"/>
                        </a:spcBef>
                        <a:spcAft>
                          <a:spcPts val="0"/>
                        </a:spcAft>
                        <a:tabLst>
                          <a:tab pos="450215" algn="l"/>
                        </a:tabLst>
                      </a:pPr>
                      <a:r>
                        <a:rPr lang="en-US" sz="800" dirty="0">
                          <a:effectLst/>
                        </a:rPr>
                        <a:t>                                                                            PERSONNEL SUBTOTAL</a:t>
                      </a:r>
                      <a:endParaRPr lang="en-US" sz="900" dirty="0">
                        <a:effectLst/>
                        <a:latin typeface="Liberation Serif"/>
                        <a:ea typeface="WenQuanYi Micro Hei"/>
                        <a:cs typeface="Lohit Hindi"/>
                      </a:endParaRPr>
                    </a:p>
                  </a:txBody>
                  <a:tcPr marL="48872" marR="48872" marT="0" marB="0"/>
                </a:tc>
                <a:tc>
                  <a:txBody>
                    <a:bodyPr/>
                    <a:lstStyle/>
                    <a:p>
                      <a:pPr marL="0" marR="0">
                        <a:lnSpc>
                          <a:spcPct val="115000"/>
                        </a:lnSpc>
                        <a:spcBef>
                          <a:spcPts val="0"/>
                        </a:spcBef>
                        <a:spcAft>
                          <a:spcPts val="0"/>
                        </a:spcAft>
                        <a:tabLst>
                          <a:tab pos="450215" algn="l"/>
                        </a:tabLst>
                      </a:pPr>
                      <a:r>
                        <a:rPr lang="en-US" sz="800" u="sng" dirty="0">
                          <a:effectLst/>
                        </a:rPr>
                        <a:t>$38,500</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09"/>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0"/>
                  </a:ext>
                </a:extLst>
              </a:tr>
              <a:tr h="427683">
                <a:tc>
                  <a:txBody>
                    <a:bodyPr/>
                    <a:lstStyle/>
                    <a:p>
                      <a:pPr marL="0" marR="0">
                        <a:lnSpc>
                          <a:spcPct val="115000"/>
                        </a:lnSpc>
                        <a:spcBef>
                          <a:spcPts val="0"/>
                        </a:spcBef>
                        <a:spcAft>
                          <a:spcPts val="0"/>
                        </a:spcAft>
                        <a:tabLst>
                          <a:tab pos="450215" algn="l"/>
                        </a:tabLst>
                      </a:pPr>
                      <a:r>
                        <a:rPr lang="en-US" sz="800" dirty="0">
                          <a:effectLst/>
                        </a:rPr>
                        <a:t>In-state Travel</a:t>
                      </a:r>
                      <a:endParaRPr lang="en-US" sz="900" dirty="0">
                        <a:effectLst/>
                      </a:endParaRPr>
                    </a:p>
                    <a:p>
                      <a:pPr marL="0" marR="0">
                        <a:lnSpc>
                          <a:spcPct val="115000"/>
                        </a:lnSpc>
                        <a:spcBef>
                          <a:spcPts val="0"/>
                        </a:spcBef>
                        <a:spcAft>
                          <a:spcPts val="0"/>
                        </a:spcAft>
                        <a:tabLst>
                          <a:tab pos="450215" algn="l"/>
                        </a:tabLst>
                      </a:pPr>
                      <a:r>
                        <a:rPr lang="en-US" sz="800" dirty="0">
                          <a:effectLst/>
                        </a:rPr>
                        <a:t>Travel to local high schools - Year 1 for recruitment, speeches, and visits.</a:t>
                      </a:r>
                      <a:endParaRPr lang="en-US" sz="900" dirty="0">
                        <a:effectLst/>
                      </a:endParaRPr>
                    </a:p>
                    <a:p>
                      <a:pPr marL="0" marR="0">
                        <a:lnSpc>
                          <a:spcPct val="115000"/>
                        </a:lnSpc>
                        <a:spcBef>
                          <a:spcPts val="0"/>
                        </a:spcBef>
                        <a:spcAft>
                          <a:spcPts val="0"/>
                        </a:spcAft>
                        <a:tabLst>
                          <a:tab pos="450215" algn="l"/>
                        </a:tabLst>
                      </a:pPr>
                      <a:r>
                        <a:rPr lang="en-US" sz="800" dirty="0">
                          <a:effectLst/>
                        </a:rPr>
                        <a:t>(100 miles per month X $0.565 per mile X 12 months)</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endParaRPr>
                    </a:p>
                    <a:p>
                      <a:pPr marL="0" marR="0" algn="r">
                        <a:lnSpc>
                          <a:spcPct val="115000"/>
                        </a:lnSpc>
                        <a:spcBef>
                          <a:spcPts val="0"/>
                        </a:spcBef>
                        <a:spcAft>
                          <a:spcPts val="0"/>
                        </a:spcAft>
                        <a:tabLst>
                          <a:tab pos="450215" algn="l"/>
                        </a:tabLst>
                      </a:pPr>
                      <a:r>
                        <a:rPr lang="en-US" sz="800" dirty="0">
                          <a:effectLst/>
                        </a:rPr>
                        <a:t>$678</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1"/>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2"/>
                  </a:ext>
                </a:extLst>
              </a:tr>
              <a:tr h="427683">
                <a:tc>
                  <a:txBody>
                    <a:bodyPr/>
                    <a:lstStyle/>
                    <a:p>
                      <a:pPr marL="0" marR="0">
                        <a:lnSpc>
                          <a:spcPct val="115000"/>
                        </a:lnSpc>
                        <a:spcBef>
                          <a:spcPts val="0"/>
                        </a:spcBef>
                        <a:spcAft>
                          <a:spcPts val="0"/>
                        </a:spcAft>
                        <a:tabLst>
                          <a:tab pos="450215" algn="l"/>
                        </a:tabLst>
                      </a:pPr>
                      <a:r>
                        <a:rPr lang="en-US" sz="800" dirty="0">
                          <a:effectLst/>
                        </a:rPr>
                        <a:t>Staff Training </a:t>
                      </a:r>
                      <a:endParaRPr lang="en-US" sz="900" dirty="0">
                        <a:effectLst/>
                      </a:endParaRPr>
                    </a:p>
                    <a:p>
                      <a:pPr marL="0" marR="0">
                        <a:lnSpc>
                          <a:spcPct val="115000"/>
                        </a:lnSpc>
                        <a:spcBef>
                          <a:spcPts val="0"/>
                        </a:spcBef>
                        <a:spcAft>
                          <a:spcPts val="0"/>
                        </a:spcAft>
                        <a:tabLst>
                          <a:tab pos="450215" algn="l"/>
                        </a:tabLst>
                      </a:pPr>
                      <a:r>
                        <a:rPr lang="en-US" sz="800" dirty="0">
                          <a:effectLst/>
                        </a:rPr>
                        <a:t>Site training required to implement the XYZ Program. Consultant Fee of $1,500 plus Travel cost of $500</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endParaRPr>
                    </a:p>
                    <a:p>
                      <a:pPr marL="0" marR="0" algn="r">
                        <a:lnSpc>
                          <a:spcPct val="115000"/>
                        </a:lnSpc>
                        <a:spcBef>
                          <a:spcPts val="0"/>
                        </a:spcBef>
                        <a:spcAft>
                          <a:spcPts val="0"/>
                        </a:spcAft>
                        <a:tabLst>
                          <a:tab pos="450215" algn="l"/>
                        </a:tabLst>
                      </a:pPr>
                      <a:r>
                        <a:rPr lang="en-US" sz="800" dirty="0">
                          <a:effectLst/>
                        </a:rPr>
                        <a:t>$2,000</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3"/>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4"/>
                  </a:ext>
                </a:extLst>
              </a:tr>
              <a:tr h="427683">
                <a:tc>
                  <a:txBody>
                    <a:bodyPr/>
                    <a:lstStyle/>
                    <a:p>
                      <a:pPr marL="0" marR="0">
                        <a:lnSpc>
                          <a:spcPct val="115000"/>
                        </a:lnSpc>
                        <a:spcBef>
                          <a:spcPts val="0"/>
                        </a:spcBef>
                        <a:spcAft>
                          <a:spcPts val="0"/>
                        </a:spcAft>
                        <a:tabLst>
                          <a:tab pos="450215" algn="l"/>
                        </a:tabLst>
                      </a:pPr>
                      <a:r>
                        <a:rPr lang="en-US" sz="800" dirty="0">
                          <a:effectLst/>
                        </a:rPr>
                        <a:t>Office Supplies</a:t>
                      </a:r>
                      <a:endParaRPr lang="en-US" sz="900" dirty="0">
                        <a:effectLst/>
                      </a:endParaRPr>
                    </a:p>
                    <a:p>
                      <a:pPr marL="0" marR="0">
                        <a:lnSpc>
                          <a:spcPct val="115000"/>
                        </a:lnSpc>
                        <a:spcBef>
                          <a:spcPts val="0"/>
                        </a:spcBef>
                        <a:spcAft>
                          <a:spcPts val="0"/>
                        </a:spcAft>
                        <a:tabLst>
                          <a:tab pos="450215" algn="l"/>
                        </a:tabLst>
                      </a:pPr>
                      <a:r>
                        <a:rPr lang="en-US" sz="800" dirty="0">
                          <a:effectLst/>
                        </a:rPr>
                        <a:t>Includes printing/copying expense $500 for program brochure) </a:t>
                      </a:r>
                      <a:endParaRPr lang="en-US" sz="900" dirty="0">
                        <a:effectLst/>
                      </a:endParaRPr>
                    </a:p>
                    <a:p>
                      <a:pPr marL="0" marR="0">
                        <a:lnSpc>
                          <a:spcPct val="115000"/>
                        </a:lnSpc>
                        <a:spcBef>
                          <a:spcPts val="0"/>
                        </a:spcBef>
                        <a:spcAft>
                          <a:spcPts val="0"/>
                        </a:spcAft>
                        <a:tabLst>
                          <a:tab pos="450215" algn="l"/>
                        </a:tabLst>
                      </a:pPr>
                      <a:r>
                        <a:rPr lang="en-US" sz="800" dirty="0">
                          <a:effectLst/>
                        </a:rPr>
                        <a:t>Monthly office supplies at $50 per month .X 12 months = $600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endParaRPr>
                    </a:p>
                    <a:p>
                      <a:pPr marL="0" marR="0" algn="r">
                        <a:lnSpc>
                          <a:spcPct val="115000"/>
                        </a:lnSpc>
                        <a:spcBef>
                          <a:spcPts val="0"/>
                        </a:spcBef>
                        <a:spcAft>
                          <a:spcPts val="0"/>
                        </a:spcAft>
                        <a:tabLst>
                          <a:tab pos="450215" algn="l"/>
                        </a:tabLst>
                      </a:pPr>
                      <a:r>
                        <a:rPr lang="en-US" sz="800" dirty="0">
                          <a:effectLst/>
                        </a:rPr>
                        <a:t>$1,100</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5"/>
                  </a:ext>
                </a:extLst>
              </a:tr>
              <a:tr h="14256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6"/>
                  </a:ext>
                </a:extLst>
              </a:tr>
              <a:tr h="142561">
                <a:tc>
                  <a:txBody>
                    <a:bodyPr/>
                    <a:lstStyle/>
                    <a:p>
                      <a:pPr marL="0" marR="0">
                        <a:lnSpc>
                          <a:spcPct val="115000"/>
                        </a:lnSpc>
                        <a:spcBef>
                          <a:spcPts val="0"/>
                        </a:spcBef>
                        <a:spcAft>
                          <a:spcPts val="0"/>
                        </a:spcAft>
                        <a:tabLst>
                          <a:tab pos="450215" algn="l"/>
                        </a:tabLst>
                      </a:pPr>
                      <a:r>
                        <a:rPr lang="en-US" sz="800" dirty="0">
                          <a:effectLst/>
                        </a:rPr>
                        <a:t>                                                                           OTHER SUBTOTAL</a:t>
                      </a:r>
                      <a:endParaRPr lang="en-US" sz="900" dirty="0">
                        <a:effectLst/>
                        <a:latin typeface="Liberation Serif"/>
                        <a:ea typeface="WenQuanYi Micro Hei"/>
                        <a:cs typeface="Lohit Hindi"/>
                      </a:endParaRPr>
                    </a:p>
                  </a:txBody>
                  <a:tcPr marL="48872" marR="48872" marT="0" marB="0"/>
                </a:tc>
                <a:tc>
                  <a:txBody>
                    <a:bodyPr/>
                    <a:lstStyle/>
                    <a:p>
                      <a:pPr marL="0" marR="0">
                        <a:lnSpc>
                          <a:spcPct val="115000"/>
                        </a:lnSpc>
                        <a:spcBef>
                          <a:spcPts val="0"/>
                        </a:spcBef>
                        <a:spcAft>
                          <a:spcPts val="0"/>
                        </a:spcAft>
                        <a:tabLst>
                          <a:tab pos="450215" algn="l"/>
                        </a:tabLst>
                      </a:pPr>
                      <a:r>
                        <a:rPr lang="en-US" sz="800" u="sng" dirty="0">
                          <a:effectLst/>
                        </a:rPr>
                        <a:t>$3,778</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7"/>
                  </a:ext>
                </a:extLst>
              </a:tr>
              <a:tr h="285121">
                <a:tc>
                  <a:txBody>
                    <a:bodyPr/>
                    <a:lstStyle/>
                    <a:p>
                      <a:pPr marL="0" marR="0">
                        <a:lnSpc>
                          <a:spcPct val="115000"/>
                        </a:lnSpc>
                        <a:spcBef>
                          <a:spcPts val="0"/>
                        </a:spcBef>
                        <a:spcAft>
                          <a:spcPts val="0"/>
                        </a:spcAft>
                        <a:tabLst>
                          <a:tab pos="450215" algn="l"/>
                        </a:tabLst>
                      </a:pPr>
                      <a:r>
                        <a:rPr lang="en-US" sz="800" dirty="0">
                          <a:effectLst/>
                        </a:rPr>
                        <a:t> </a:t>
                      </a:r>
                      <a:endParaRPr lang="en-US" sz="900" dirty="0">
                        <a:effectLst/>
                      </a:endParaRPr>
                    </a:p>
                    <a:p>
                      <a:pPr marL="0" marR="0">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8"/>
                  </a:ext>
                </a:extLst>
              </a:tr>
              <a:tr h="142561">
                <a:tc>
                  <a:txBody>
                    <a:bodyPr/>
                    <a:lstStyle/>
                    <a:p>
                      <a:pPr marL="0" marR="0">
                        <a:lnSpc>
                          <a:spcPct val="115000"/>
                        </a:lnSpc>
                        <a:spcBef>
                          <a:spcPts val="0"/>
                        </a:spcBef>
                        <a:spcAft>
                          <a:spcPts val="0"/>
                        </a:spcAft>
                        <a:tabLst>
                          <a:tab pos="450215" algn="l"/>
                        </a:tabLst>
                      </a:pPr>
                      <a:r>
                        <a:rPr lang="en-US" sz="800" dirty="0">
                          <a:effectLst/>
                        </a:rPr>
                        <a:t>                                                                                 Total Costs                                                                                                                                   </a:t>
                      </a:r>
                      <a:r>
                        <a:rPr lang="en-US" sz="800" u="sng" dirty="0">
                          <a:effectLst/>
                        </a:rPr>
                        <a:t>           </a:t>
                      </a:r>
                      <a:r>
                        <a:rPr lang="en-US" sz="800" dirty="0">
                          <a:effectLst/>
                        </a:rPr>
                        <a:t>                                                                                     </a:t>
                      </a:r>
                      <a:endParaRPr lang="en-US" sz="900" dirty="0">
                        <a:effectLst/>
                        <a:latin typeface="Liberation Serif"/>
                        <a:ea typeface="WenQuanYi Micro Hei"/>
                        <a:cs typeface="Lohit Hindi"/>
                      </a:endParaRPr>
                    </a:p>
                  </a:txBody>
                  <a:tcPr marL="48872" marR="48872" marT="0" marB="0"/>
                </a:tc>
                <a:tc>
                  <a:txBody>
                    <a:bodyPr/>
                    <a:lstStyle/>
                    <a:p>
                      <a:pPr marL="0" marR="0" algn="r">
                        <a:lnSpc>
                          <a:spcPct val="115000"/>
                        </a:lnSpc>
                        <a:spcBef>
                          <a:spcPts val="0"/>
                        </a:spcBef>
                        <a:spcAft>
                          <a:spcPts val="0"/>
                        </a:spcAft>
                        <a:tabLst>
                          <a:tab pos="450215" algn="l"/>
                        </a:tabLst>
                      </a:pPr>
                      <a:r>
                        <a:rPr lang="en-US" sz="800" dirty="0">
                          <a:effectLst/>
                        </a:rPr>
                        <a:t>$42,278      </a:t>
                      </a:r>
                      <a:endParaRPr lang="en-US" sz="900" dirty="0">
                        <a:effectLst/>
                        <a:latin typeface="Liberation Serif"/>
                        <a:ea typeface="WenQuanYi Micro Hei"/>
                        <a:cs typeface="Lohit Hindi"/>
                      </a:endParaRPr>
                    </a:p>
                  </a:txBody>
                  <a:tcPr marL="48872" marR="48872" marT="0" marB="0"/>
                </a:tc>
                <a:extLst>
                  <a:ext uri="{0D108BD9-81ED-4DB2-BD59-A6C34878D82A}">
                    <a16:rowId xmlns:a16="http://schemas.microsoft.com/office/drawing/2014/main" val="10019"/>
                  </a:ext>
                </a:extLst>
              </a:tr>
            </a:tbl>
          </a:graphicData>
        </a:graphic>
      </p:graphicFrame>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000" b="1" dirty="0">
                <a:latin typeface="+mn-lt"/>
              </a:rPr>
              <a:t>Grant Cycle</a:t>
            </a:r>
          </a:p>
        </p:txBody>
      </p:sp>
      <p:sp>
        <p:nvSpPr>
          <p:cNvPr id="3" name="Content Placeholder 2"/>
          <p:cNvSpPr>
            <a:spLocks noGrp="1"/>
          </p:cNvSpPr>
          <p:nvPr>
            <p:ph idx="1"/>
          </p:nvPr>
        </p:nvSpPr>
        <p:spPr>
          <a:xfrm>
            <a:off x="647700" y="785813"/>
            <a:ext cx="7848600" cy="5020627"/>
          </a:xfrm>
        </p:spPr>
        <p:txBody>
          <a:bodyPr/>
          <a:lstStyle/>
          <a:p>
            <a:pPr>
              <a:spcBef>
                <a:spcPts val="1000"/>
              </a:spcBef>
              <a:buFont typeface="+mj-lt"/>
              <a:buAutoNum type="arabicParenR"/>
              <a:defRPr/>
            </a:pPr>
            <a:r>
              <a:rPr lang="en-US" sz="1800" dirty="0"/>
              <a:t>Get familiar with </a:t>
            </a:r>
            <a:r>
              <a:rPr lang="en-US" sz="1800" b="1" dirty="0">
                <a:solidFill>
                  <a:srgbClr val="002060"/>
                </a:solidFill>
                <a:hlinkClick r:id="rId2"/>
              </a:rPr>
              <a:t>funding goals &amp; strategies</a:t>
            </a:r>
            <a:r>
              <a:rPr lang="en-US" sz="1800" dirty="0"/>
              <a:t>.</a:t>
            </a:r>
          </a:p>
          <a:p>
            <a:pPr>
              <a:spcBef>
                <a:spcPts val="1000"/>
              </a:spcBef>
              <a:buFont typeface="+mj-lt"/>
              <a:buAutoNum type="arabicParenR"/>
              <a:defRPr/>
            </a:pPr>
            <a:r>
              <a:rPr lang="en-US" sz="1800" dirty="0"/>
              <a:t>FY20 Community Impact Grant:</a:t>
            </a:r>
          </a:p>
          <a:p>
            <a:pPr marL="685800" lvl="1" indent="-342900">
              <a:spcBef>
                <a:spcPts val="1000"/>
              </a:spcBef>
              <a:buFont typeface="+mj-lt"/>
              <a:buAutoNum type="alphaLcPeriod"/>
              <a:defRPr/>
            </a:pPr>
            <a:r>
              <a:rPr lang="en-US" sz="1800" dirty="0"/>
              <a:t>Only those agencies who received an </a:t>
            </a:r>
            <a:r>
              <a:rPr lang="en-US" sz="1800" b="1" u="sng" dirty="0"/>
              <a:t>Approved Letter of Intent</a:t>
            </a:r>
            <a:r>
              <a:rPr lang="en-US" sz="1800" b="1" dirty="0"/>
              <a:t> </a:t>
            </a:r>
            <a:r>
              <a:rPr lang="en-US" sz="1800" dirty="0"/>
              <a:t>are eligible to submit a full application.</a:t>
            </a:r>
          </a:p>
          <a:p>
            <a:pPr marL="685800" lvl="1" indent="-342900">
              <a:spcBef>
                <a:spcPts val="1000"/>
              </a:spcBef>
              <a:buFont typeface="+mj-lt"/>
              <a:buAutoNum type="alphaLcPeriod"/>
              <a:defRPr/>
            </a:pPr>
            <a:r>
              <a:rPr lang="en-US" sz="1800" dirty="0"/>
              <a:t>The CI Grant Application is available on the website now at:</a:t>
            </a:r>
          </a:p>
          <a:p>
            <a:pPr marL="968375" lvl="4" indent="0">
              <a:spcBef>
                <a:spcPts val="1000"/>
              </a:spcBef>
              <a:buNone/>
              <a:defRPr/>
            </a:pPr>
            <a:r>
              <a:rPr lang="en-US" sz="1800" u="sng" dirty="0">
                <a:solidFill>
                  <a:srgbClr val="002060"/>
                </a:solidFill>
                <a:highlight>
                  <a:srgbClr val="FFFF00"/>
                </a:highlight>
              </a:rPr>
              <a:t>https://goo.gl/BrGStV</a:t>
            </a:r>
          </a:p>
          <a:p>
            <a:pPr>
              <a:spcBef>
                <a:spcPts val="1000"/>
              </a:spcBef>
              <a:buFont typeface="+mj-lt"/>
              <a:buAutoNum type="arabicParenR" startAt="3"/>
              <a:defRPr/>
            </a:pPr>
            <a:r>
              <a:rPr lang="en-US" sz="1800" dirty="0"/>
              <a:t>If applying for FY19 Community Impact Grant:</a:t>
            </a:r>
          </a:p>
          <a:p>
            <a:pPr marL="685800" lvl="1" indent="-342900">
              <a:spcBef>
                <a:spcPts val="1000"/>
              </a:spcBef>
              <a:buFont typeface="+mj-lt"/>
              <a:buAutoNum type="alphaLcPeriod"/>
              <a:defRPr/>
            </a:pPr>
            <a:r>
              <a:rPr lang="en-US" sz="1800" dirty="0"/>
              <a:t>Attend pre-proposal meeting on either </a:t>
            </a:r>
            <a:r>
              <a:rPr lang="en-US" sz="1800" b="1" dirty="0"/>
              <a:t>12/4/2018 or 12/6/2018.</a:t>
            </a:r>
          </a:p>
          <a:p>
            <a:pPr marL="685800" lvl="1" indent="-342900">
              <a:spcBef>
                <a:spcPts val="1000"/>
              </a:spcBef>
              <a:buFont typeface="+mj-lt"/>
              <a:buAutoNum type="alphaLcPeriod"/>
              <a:defRPr/>
            </a:pPr>
            <a:r>
              <a:rPr lang="en-US" sz="1800" dirty="0"/>
              <a:t>Submit the application by </a:t>
            </a:r>
            <a:r>
              <a:rPr lang="en-US" sz="1800" b="1" dirty="0"/>
              <a:t>January 11, 2019 by 10:00 a.m. </a:t>
            </a:r>
            <a:r>
              <a:rPr lang="en-US" sz="1800" b="1" u="sng" dirty="0"/>
              <a:t>NO EXCEPTIONS.</a:t>
            </a:r>
          </a:p>
          <a:p>
            <a:pPr marL="685800" lvl="1" indent="-342900">
              <a:spcBef>
                <a:spcPts val="1000"/>
              </a:spcBef>
              <a:buFont typeface="+mj-lt"/>
              <a:buAutoNum type="alphaLcPeriod"/>
              <a:defRPr/>
            </a:pPr>
            <a:r>
              <a:rPr lang="en-US" sz="1800" dirty="0"/>
              <a:t>Attend </a:t>
            </a:r>
            <a:r>
              <a:rPr lang="en-US" sz="1800" b="1" dirty="0"/>
              <a:t>MANDATORY</a:t>
            </a:r>
            <a:r>
              <a:rPr lang="en-US" sz="1800" dirty="0"/>
              <a:t> Application Presentation on </a:t>
            </a:r>
            <a:r>
              <a:rPr lang="en-US" sz="1800" b="1" dirty="0"/>
              <a:t>3/14/2018.</a:t>
            </a:r>
          </a:p>
          <a:p>
            <a:pPr>
              <a:spcBef>
                <a:spcPts val="1000"/>
              </a:spcBef>
              <a:buFont typeface="+mj-lt"/>
              <a:buAutoNum type="arabicParenR" startAt="3"/>
              <a:defRPr/>
            </a:pPr>
            <a:r>
              <a:rPr lang="en-US" sz="1800" dirty="0"/>
              <a:t>Applicants will be notified of grant decisions no later than </a:t>
            </a:r>
            <a:r>
              <a:rPr lang="en-US" sz="1800" b="1" dirty="0"/>
              <a:t>6/30/2018</a:t>
            </a:r>
            <a:r>
              <a:rPr lang="en-US" sz="1800" dirty="0"/>
              <a:t>.</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36588" y="1827213"/>
            <a:ext cx="7870825" cy="3378200"/>
          </a:xfrm>
        </p:spPr>
        <p:txBody>
          <a:bodyPr/>
          <a:lstStyle/>
          <a:p>
            <a:pPr marL="114300" lvl="1" indent="0">
              <a:buFontTx/>
              <a:buNone/>
              <a:defRPr/>
            </a:pPr>
            <a:r>
              <a:rPr lang="en-US" sz="2200" b="1" dirty="0"/>
              <a:t>Keep informed:</a:t>
            </a:r>
            <a:endParaRPr lang="en-US" sz="2200" dirty="0"/>
          </a:p>
          <a:p>
            <a:pPr lvl="1">
              <a:defRPr/>
            </a:pPr>
            <a:r>
              <a:rPr lang="en-US" sz="2200" dirty="0">
                <a:highlight>
                  <a:srgbClr val="FFFF00"/>
                </a:highlight>
                <a:hlinkClick r:id="rId3"/>
              </a:rPr>
              <a:t>http://www.unitedwaywashcounty.org/community-impact</a:t>
            </a:r>
            <a:endParaRPr lang="en-US" sz="2200" dirty="0">
              <a:highlight>
                <a:srgbClr val="FFFF00"/>
              </a:highlight>
            </a:endParaRPr>
          </a:p>
          <a:p>
            <a:pPr lvl="1">
              <a:defRPr/>
            </a:pPr>
            <a:r>
              <a:rPr lang="en-US" sz="2200" dirty="0">
                <a:hlinkClick r:id="rId4"/>
              </a:rPr>
              <a:t>https://www.facebook.com/unitedwaywashcounty</a:t>
            </a:r>
            <a:endParaRPr lang="en-US" sz="2200" dirty="0"/>
          </a:p>
          <a:p>
            <a:pPr lvl="1">
              <a:defRPr/>
            </a:pPr>
            <a:r>
              <a:rPr lang="en-US" sz="2200" dirty="0"/>
              <a:t>Quarterly Executive Directors’ Meeting (February 11, 2019)</a:t>
            </a:r>
          </a:p>
          <a:p>
            <a:pPr lvl="1">
              <a:defRPr/>
            </a:pPr>
            <a:r>
              <a:rPr lang="en-US" sz="2200" dirty="0"/>
              <a:t>Research Evidence-based and Tried and</a:t>
            </a:r>
          </a:p>
          <a:p>
            <a:pPr marL="114300" lvl="1" indent="0">
              <a:buFontTx/>
              <a:buNone/>
              <a:defRPr/>
            </a:pPr>
            <a:r>
              <a:rPr lang="en-US" sz="2200" dirty="0"/>
              <a:t>	True: traditional methods</a:t>
            </a:r>
          </a:p>
        </p:txBody>
      </p:sp>
      <p:sp>
        <p:nvSpPr>
          <p:cNvPr id="25603" name="Title 1"/>
          <p:cNvSpPr>
            <a:spLocks noGrp="1"/>
          </p:cNvSpPr>
          <p:nvPr>
            <p:ph type="title"/>
          </p:nvPr>
        </p:nvSpPr>
        <p:spPr>
          <a:xfrm>
            <a:off x="2303463" y="920750"/>
            <a:ext cx="6284912" cy="854075"/>
          </a:xfrm>
        </p:spPr>
        <p:txBody>
          <a:bodyPr anchor="ctr"/>
          <a:lstStyle/>
          <a:p>
            <a:pPr algn="ctr"/>
            <a:r>
              <a:rPr lang="en-US" altLang="en-US" b="1" dirty="0">
                <a:latin typeface="+mn-lt"/>
              </a:rPr>
              <a:t>Finding Information and Resources</a:t>
            </a:r>
          </a:p>
        </p:txBody>
      </p:sp>
      <p:pic>
        <p:nvPicPr>
          <p:cNvPr id="25604" name="Picture 6" descr="C:\Users\mreabold1\AppData\Local\Microsoft\Windows\Temporary Internet Files\Content.IE5\BOAZ11Y5\MP900439345[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7889" y="4322799"/>
            <a:ext cx="2108835" cy="2016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7" descr="C:\Users\mreabold1\AppData\Local\Microsoft\Windows\Temporary Internet Files\Content.IE5\Z4OE3YVV\MP900387698[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6400" y="396875"/>
            <a:ext cx="19224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2384425" y="2952750"/>
            <a:ext cx="4375150" cy="952500"/>
          </a:xfrm>
        </p:spPr>
        <p:txBody>
          <a:bodyPr/>
          <a:lstStyle/>
          <a:p>
            <a:pPr marL="0" indent="0" algn="ctr"/>
            <a:r>
              <a:rPr lang="en-US" altLang="en-US" sz="6000" dirty="0"/>
              <a:t>Questions?</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11225" y="2651125"/>
            <a:ext cx="7240588" cy="1143000"/>
          </a:xfrm>
        </p:spPr>
        <p:txBody>
          <a:bodyPr/>
          <a:lstStyle/>
          <a:p>
            <a:pPr algn="ctr" eaLnBrk="1" hangingPunct="1"/>
            <a:r>
              <a:rPr lang="en-US" altLang="en-US" sz="5000" b="1" dirty="0">
                <a:solidFill>
                  <a:schemeClr val="bg1"/>
                </a:solidFill>
                <a:latin typeface="+mn-lt"/>
              </a:rPr>
              <a:t>Thank you</a:t>
            </a:r>
            <a:endParaRPr lang="en-US" altLang="en-US" sz="5000" b="1" dirty="0">
              <a:latin typeface="+mn-lt"/>
            </a:endParaRPr>
          </a:p>
        </p:txBody>
      </p:sp>
      <p:sp>
        <p:nvSpPr>
          <p:cNvPr id="27651" name="Text Box 4"/>
          <p:cNvSpPr txBox="1">
            <a:spLocks noChangeArrowheads="1"/>
          </p:cNvSpPr>
          <p:nvPr/>
        </p:nvSpPr>
        <p:spPr bwMode="auto">
          <a:xfrm>
            <a:off x="7159625" y="0"/>
            <a:ext cx="1984375" cy="1014413"/>
          </a:xfrm>
          <a:prstGeom prst="rect">
            <a:avLst/>
          </a:prstGeom>
          <a:solidFill>
            <a:schemeClr val="bg1"/>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spcBef>
                <a:spcPct val="50000"/>
              </a:spcBef>
              <a:defRPr sz="2000">
                <a:solidFill>
                  <a:schemeClr val="accent1"/>
                </a:solidFill>
                <a:latin typeface="Arial" pitchFamily="34" charset="0"/>
              </a:defRPr>
            </a:lvl1pPr>
            <a:lvl2pPr marL="742950" indent="-285750" eaLnBrk="0" hangingPunct="0">
              <a:spcBef>
                <a:spcPct val="50000"/>
              </a:spcBef>
              <a:buClr>
                <a:schemeClr val="hlink"/>
              </a:buClr>
              <a:buChar char="•"/>
              <a:defRPr sz="2000">
                <a:solidFill>
                  <a:schemeClr val="accent1"/>
                </a:solidFill>
                <a:latin typeface="Arial" pitchFamily="34" charset="0"/>
              </a:defRPr>
            </a:lvl2pPr>
            <a:lvl3pPr marL="1143000" indent="-228600" eaLnBrk="0" hangingPunct="0">
              <a:spcBef>
                <a:spcPct val="50000"/>
              </a:spcBef>
              <a:buClr>
                <a:schemeClr val="hlink"/>
              </a:buClr>
              <a:buChar char="–"/>
              <a:defRPr sz="2000">
                <a:solidFill>
                  <a:schemeClr val="accent1"/>
                </a:solidFill>
                <a:latin typeface="Arial" pitchFamily="34" charset="0"/>
              </a:defRPr>
            </a:lvl3pPr>
            <a:lvl4pPr marL="1600200" indent="-228600" eaLnBrk="0" hangingPunct="0">
              <a:spcBef>
                <a:spcPct val="50000"/>
              </a:spcBef>
              <a:buClr>
                <a:schemeClr val="hlink"/>
              </a:buClr>
              <a:buChar char="–"/>
              <a:defRPr sz="2000">
                <a:solidFill>
                  <a:schemeClr val="accent1"/>
                </a:solidFill>
                <a:latin typeface="Arial" pitchFamily="34" charset="0"/>
              </a:defRPr>
            </a:lvl4pPr>
            <a:lvl5pPr marL="2057400" indent="-228600" eaLnBrk="0" hangingPunct="0">
              <a:spcBef>
                <a:spcPct val="50000"/>
              </a:spcBef>
              <a:buClr>
                <a:schemeClr val="hlink"/>
              </a:buClr>
              <a:buChar char="–"/>
              <a:defRPr sz="2000">
                <a:solidFill>
                  <a:schemeClr val="accent1"/>
                </a:solidFill>
                <a:latin typeface="Arial" pitchFamily="34" charset="0"/>
              </a:defRPr>
            </a:lvl5pPr>
            <a:lvl6pPr marL="2514600" indent="-228600" eaLnBrk="0" fontAlgn="base" hangingPunct="0">
              <a:spcBef>
                <a:spcPct val="50000"/>
              </a:spcBef>
              <a:spcAft>
                <a:spcPct val="0"/>
              </a:spcAft>
              <a:buClr>
                <a:schemeClr val="hlink"/>
              </a:buClr>
              <a:buChar char="–"/>
              <a:defRPr sz="2000">
                <a:solidFill>
                  <a:schemeClr val="accent1"/>
                </a:solidFill>
                <a:latin typeface="Arial" pitchFamily="34" charset="0"/>
              </a:defRPr>
            </a:lvl6pPr>
            <a:lvl7pPr marL="2971800" indent="-228600" eaLnBrk="0" fontAlgn="base" hangingPunct="0">
              <a:spcBef>
                <a:spcPct val="50000"/>
              </a:spcBef>
              <a:spcAft>
                <a:spcPct val="0"/>
              </a:spcAft>
              <a:buClr>
                <a:schemeClr val="hlink"/>
              </a:buClr>
              <a:buChar char="–"/>
              <a:defRPr sz="2000">
                <a:solidFill>
                  <a:schemeClr val="accent1"/>
                </a:solidFill>
                <a:latin typeface="Arial" pitchFamily="34" charset="0"/>
              </a:defRPr>
            </a:lvl7pPr>
            <a:lvl8pPr marL="3429000" indent="-228600" eaLnBrk="0" fontAlgn="base" hangingPunct="0">
              <a:spcBef>
                <a:spcPct val="50000"/>
              </a:spcBef>
              <a:spcAft>
                <a:spcPct val="0"/>
              </a:spcAft>
              <a:buClr>
                <a:schemeClr val="hlink"/>
              </a:buClr>
              <a:buChar char="–"/>
              <a:defRPr sz="2000">
                <a:solidFill>
                  <a:schemeClr val="accent1"/>
                </a:solidFill>
                <a:latin typeface="Arial" pitchFamily="34" charset="0"/>
              </a:defRPr>
            </a:lvl8pPr>
            <a:lvl9pPr marL="3886200" indent="-228600" eaLnBrk="0" fontAlgn="base" hangingPunct="0">
              <a:spcBef>
                <a:spcPct val="50000"/>
              </a:spcBef>
              <a:spcAft>
                <a:spcPct val="0"/>
              </a:spcAft>
              <a:buClr>
                <a:schemeClr val="hlink"/>
              </a:buClr>
              <a:buChar char="–"/>
              <a:defRPr sz="2000">
                <a:solidFill>
                  <a:schemeClr val="accent1"/>
                </a:solidFill>
                <a:latin typeface="Arial" pitchFamily="34" charset="0"/>
              </a:defRPr>
            </a:lvl9pPr>
          </a:lstStyle>
          <a:p>
            <a:pPr eaLnBrk="1" hangingPunct="1"/>
            <a:endParaRPr lang="en-US" altLang="en-US" sz="2400" dirty="0">
              <a:solidFill>
                <a:schemeClr val="tx1"/>
              </a:solidFill>
            </a:endParaRPr>
          </a:p>
        </p:txBody>
      </p:sp>
      <p:pic>
        <p:nvPicPr>
          <p:cNvPr id="27652" name="Picture 5" descr="LU_UW_3s_fu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86263" y="6127750"/>
            <a:ext cx="451485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z="3500" b="1" dirty="0">
                <a:latin typeface="+mn-lt"/>
              </a:rPr>
              <a:t>Mission</a:t>
            </a:r>
          </a:p>
        </p:txBody>
      </p:sp>
      <p:sp>
        <p:nvSpPr>
          <p:cNvPr id="5123" name="Content Placeholder 2"/>
          <p:cNvSpPr>
            <a:spLocks noGrp="1"/>
          </p:cNvSpPr>
          <p:nvPr>
            <p:ph idx="1"/>
          </p:nvPr>
        </p:nvSpPr>
        <p:spPr>
          <a:xfrm>
            <a:off x="638175" y="1152525"/>
            <a:ext cx="7820025" cy="4475163"/>
          </a:xfrm>
        </p:spPr>
        <p:txBody>
          <a:bodyPr/>
          <a:lstStyle/>
          <a:p>
            <a:pPr>
              <a:buFontTx/>
              <a:buChar char="•"/>
            </a:pPr>
            <a:endParaRPr lang="en-US" altLang="en-US" sz="3000" dirty="0"/>
          </a:p>
          <a:p>
            <a:pPr>
              <a:buFontTx/>
              <a:buChar char="•"/>
            </a:pPr>
            <a:r>
              <a:rPr lang="en-US" altLang="en-US" sz="3000" dirty="0"/>
              <a:t>Through strategic leadership and investments, United Way of Washington County will impact community improvement and inspire collaborations.</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850" y="1698625"/>
            <a:ext cx="366553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Content Placeholder 2"/>
          <p:cNvSpPr>
            <a:spLocks noGrp="1"/>
          </p:cNvSpPr>
          <p:nvPr>
            <p:ph idx="1"/>
          </p:nvPr>
        </p:nvSpPr>
        <p:spPr>
          <a:xfrm>
            <a:off x="4497388" y="1824038"/>
            <a:ext cx="4021137" cy="3159442"/>
          </a:xfrm>
        </p:spPr>
        <p:txBody>
          <a:bodyPr/>
          <a:lstStyle/>
          <a:p>
            <a:pPr marL="114300" lvl="1" indent="0" algn="ctr">
              <a:buFontTx/>
              <a:buNone/>
            </a:pPr>
            <a:r>
              <a:rPr lang="en-US" altLang="en-US" sz="3500" b="1" dirty="0"/>
              <a:t>CONNECTION:</a:t>
            </a:r>
            <a:r>
              <a:rPr lang="en-US" altLang="en-US" sz="3500" dirty="0"/>
              <a:t> </a:t>
            </a:r>
          </a:p>
          <a:p>
            <a:pPr marL="114300" lvl="1" indent="0" algn="ctr">
              <a:buFontTx/>
              <a:buNone/>
            </a:pPr>
            <a:r>
              <a:rPr lang="en-US" altLang="en-US" sz="3200" dirty="0"/>
              <a:t>Tackle the issues </a:t>
            </a:r>
            <a:br>
              <a:rPr lang="en-US" altLang="en-US" sz="3200" dirty="0"/>
            </a:br>
            <a:r>
              <a:rPr lang="en-US" altLang="en-US" sz="3200" dirty="0"/>
              <a:t>that are negatively </a:t>
            </a:r>
            <a:br>
              <a:rPr lang="en-US" altLang="en-US" sz="3200" dirty="0"/>
            </a:br>
            <a:r>
              <a:rPr lang="en-US" altLang="en-US" sz="3200" dirty="0"/>
              <a:t>affecting our community.</a:t>
            </a:r>
            <a:endParaRPr lang="en-US" altLang="en-US" sz="2400"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9713" y="141288"/>
            <a:ext cx="19446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Content Placeholder 2"/>
          <p:cNvSpPr>
            <a:spLocks noGrp="1"/>
          </p:cNvSpPr>
          <p:nvPr>
            <p:ph idx="1"/>
          </p:nvPr>
        </p:nvSpPr>
        <p:spPr>
          <a:xfrm>
            <a:off x="860425" y="1600835"/>
            <a:ext cx="7772400" cy="4575175"/>
          </a:xfrm>
        </p:spPr>
        <p:txBody>
          <a:bodyPr/>
          <a:lstStyle/>
          <a:p>
            <a:pPr lvl="1"/>
            <a:r>
              <a:rPr lang="en-US" altLang="en-US" sz="2400" dirty="0"/>
              <a:t>Support a network of local human service programs that address community needs in a collaborative manner. Funds raised are invested to improve the quality of life in Washington County.</a:t>
            </a:r>
          </a:p>
          <a:p>
            <a:pPr lvl="1"/>
            <a:r>
              <a:rPr lang="en-US" altLang="en-US" sz="2400" dirty="0"/>
              <a:t>Definition of a Collaborative Application: “A single application for a collaborative service effort that is submitted by two (2) or more organizations in which one partner will serve as the Fiduciary Agent. Each partner actively supplies distinctive/separate resources and services, having measurable outcomes and a common goal.”</a:t>
            </a:r>
          </a:p>
        </p:txBody>
      </p:sp>
      <p:sp>
        <p:nvSpPr>
          <p:cNvPr id="4" name="Content Placeholder 2"/>
          <p:cNvSpPr txBox="1">
            <a:spLocks/>
          </p:cNvSpPr>
          <p:nvPr/>
        </p:nvSpPr>
        <p:spPr bwMode="auto">
          <a:xfrm>
            <a:off x="2076450" y="1023938"/>
            <a:ext cx="6340475"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50000"/>
              </a:spcBef>
              <a:spcAft>
                <a:spcPct val="0"/>
              </a:spcAft>
              <a:defRPr sz="2000">
                <a:solidFill>
                  <a:schemeClr val="accent1"/>
                </a:solidFill>
                <a:latin typeface="+mn-lt"/>
                <a:ea typeface="+mn-ea"/>
                <a:cs typeface="+mn-cs"/>
              </a:defRPr>
            </a:lvl1pPr>
            <a:lvl2pPr marL="341313" indent="-227013" algn="l" rtl="0" eaLnBrk="0" fontAlgn="base" hangingPunct="0">
              <a:spcBef>
                <a:spcPct val="50000"/>
              </a:spcBef>
              <a:spcAft>
                <a:spcPct val="0"/>
              </a:spcAft>
              <a:buClr>
                <a:schemeClr val="hlink"/>
              </a:buClr>
              <a:buChar char="•"/>
              <a:defRPr sz="2000">
                <a:solidFill>
                  <a:schemeClr val="accent1"/>
                </a:solidFill>
                <a:latin typeface="+mn-lt"/>
              </a:defRPr>
            </a:lvl2pPr>
            <a:lvl3pPr marL="628650" indent="-173038" algn="l" rtl="0" eaLnBrk="0" fontAlgn="base" hangingPunct="0">
              <a:spcBef>
                <a:spcPct val="50000"/>
              </a:spcBef>
              <a:spcAft>
                <a:spcPct val="0"/>
              </a:spcAft>
              <a:buClr>
                <a:schemeClr val="hlink"/>
              </a:buClr>
              <a:buChar char="–"/>
              <a:defRPr sz="2000">
                <a:solidFill>
                  <a:schemeClr val="accent1"/>
                </a:solidFill>
                <a:latin typeface="+mn-lt"/>
              </a:defRPr>
            </a:lvl3pPr>
            <a:lvl4pPr marL="969963" indent="-227013" algn="l" rtl="0" eaLnBrk="0" fontAlgn="base" hangingPunct="0">
              <a:spcBef>
                <a:spcPct val="50000"/>
              </a:spcBef>
              <a:spcAft>
                <a:spcPct val="0"/>
              </a:spcAft>
              <a:buClr>
                <a:schemeClr val="hlink"/>
              </a:buClr>
              <a:buChar char="–"/>
              <a:defRPr sz="2000">
                <a:solidFill>
                  <a:schemeClr val="accent1"/>
                </a:solidFill>
                <a:latin typeface="+mn-lt"/>
              </a:defRPr>
            </a:lvl4pPr>
            <a:lvl5pPr marL="1311275" indent="-166688" algn="l" rtl="0" eaLnBrk="0" fontAlgn="base" hangingPunct="0">
              <a:spcBef>
                <a:spcPct val="50000"/>
              </a:spcBef>
              <a:spcAft>
                <a:spcPct val="0"/>
              </a:spcAft>
              <a:buClr>
                <a:schemeClr val="hlink"/>
              </a:buClr>
              <a:buChar char="–"/>
              <a:defRPr sz="2000">
                <a:solidFill>
                  <a:schemeClr val="accent1"/>
                </a:solidFill>
                <a:latin typeface="+mn-lt"/>
              </a:defRPr>
            </a:lvl5pPr>
            <a:lvl6pPr marL="1768475" indent="-166688" algn="l" rtl="0" fontAlgn="base">
              <a:spcBef>
                <a:spcPct val="50000"/>
              </a:spcBef>
              <a:spcAft>
                <a:spcPct val="0"/>
              </a:spcAft>
              <a:buClr>
                <a:schemeClr val="hlink"/>
              </a:buClr>
              <a:buChar char="–"/>
              <a:defRPr sz="2000">
                <a:solidFill>
                  <a:schemeClr val="accent1"/>
                </a:solidFill>
                <a:latin typeface="+mn-lt"/>
              </a:defRPr>
            </a:lvl6pPr>
            <a:lvl7pPr marL="2225675" indent="-166688" algn="l" rtl="0" fontAlgn="base">
              <a:spcBef>
                <a:spcPct val="50000"/>
              </a:spcBef>
              <a:spcAft>
                <a:spcPct val="0"/>
              </a:spcAft>
              <a:buClr>
                <a:schemeClr val="hlink"/>
              </a:buClr>
              <a:buChar char="–"/>
              <a:defRPr sz="2000">
                <a:solidFill>
                  <a:schemeClr val="accent1"/>
                </a:solidFill>
                <a:latin typeface="+mn-lt"/>
              </a:defRPr>
            </a:lvl7pPr>
            <a:lvl8pPr marL="2682875" indent="-166688" algn="l" rtl="0" fontAlgn="base">
              <a:spcBef>
                <a:spcPct val="50000"/>
              </a:spcBef>
              <a:spcAft>
                <a:spcPct val="0"/>
              </a:spcAft>
              <a:buClr>
                <a:schemeClr val="hlink"/>
              </a:buClr>
              <a:buChar char="–"/>
              <a:defRPr sz="2000">
                <a:solidFill>
                  <a:schemeClr val="accent1"/>
                </a:solidFill>
                <a:latin typeface="+mn-lt"/>
              </a:defRPr>
            </a:lvl8pPr>
            <a:lvl9pPr marL="3140075" indent="-166688" algn="l" rtl="0" fontAlgn="base">
              <a:spcBef>
                <a:spcPct val="50000"/>
              </a:spcBef>
              <a:spcAft>
                <a:spcPct val="0"/>
              </a:spcAft>
              <a:buClr>
                <a:schemeClr val="hlink"/>
              </a:buClr>
              <a:buChar char="–"/>
              <a:defRPr sz="2000">
                <a:solidFill>
                  <a:schemeClr val="accent1"/>
                </a:solidFill>
                <a:latin typeface="+mn-lt"/>
              </a:defRPr>
            </a:lvl9pPr>
          </a:lstStyle>
          <a:p>
            <a:pPr marL="114300" lvl="1" indent="0">
              <a:buFontTx/>
              <a:buNone/>
              <a:defRPr/>
            </a:pPr>
            <a:r>
              <a:rPr lang="en-US" sz="3500" b="1" kern="0" dirty="0"/>
              <a:t>Community Impact Grants</a:t>
            </a:r>
            <a:endParaRPr lang="en-US" sz="3500" kern="0" dirty="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3500" b="1" dirty="0">
                <a:latin typeface="+mn-lt"/>
                <a:cs typeface="Arial" pitchFamily="34" charset="0"/>
              </a:rPr>
              <a:t>Funding Process</a:t>
            </a:r>
          </a:p>
        </p:txBody>
      </p:sp>
      <p:sp>
        <p:nvSpPr>
          <p:cNvPr id="8195" name="Content Placeholder 2"/>
          <p:cNvSpPr>
            <a:spLocks noGrp="1"/>
          </p:cNvSpPr>
          <p:nvPr>
            <p:ph idx="1"/>
          </p:nvPr>
        </p:nvSpPr>
        <p:spPr>
          <a:xfrm>
            <a:off x="747713" y="1438274"/>
            <a:ext cx="7648575" cy="4345305"/>
          </a:xfrm>
        </p:spPr>
        <p:txBody>
          <a:bodyPr/>
          <a:lstStyle/>
          <a:p>
            <a:pPr>
              <a:buFontTx/>
              <a:buChar char="•"/>
            </a:pPr>
            <a:r>
              <a:rPr lang="en-US" altLang="en-US" sz="2800" dirty="0"/>
              <a:t>The funding process is volunteer-led</a:t>
            </a:r>
          </a:p>
          <a:p>
            <a:pPr>
              <a:buFontTx/>
              <a:buChar char="•"/>
            </a:pPr>
            <a:r>
              <a:rPr lang="en-US" altLang="en-US" sz="2800" dirty="0"/>
              <a:t>Board of Directors, specifically the </a:t>
            </a:r>
            <a:r>
              <a:rPr lang="en-US" altLang="en-US" sz="2800" u="sng" dirty="0"/>
              <a:t>Community Impact Committee, oversees the process</a:t>
            </a:r>
          </a:p>
          <a:p>
            <a:pPr>
              <a:buFontTx/>
              <a:buChar char="•"/>
            </a:pPr>
            <a:r>
              <a:rPr lang="en-US" altLang="en-US" sz="2800" dirty="0"/>
              <a:t>Grant Review Teams, </a:t>
            </a:r>
            <a:r>
              <a:rPr lang="en-US" altLang="en-US" sz="2800" u="sng" dirty="0"/>
              <a:t>composed of volunteers</a:t>
            </a:r>
            <a:r>
              <a:rPr lang="en-US" altLang="en-US" sz="2800" dirty="0"/>
              <a:t>, review all applications and make the funding decisions</a:t>
            </a:r>
          </a:p>
          <a:p>
            <a:pPr>
              <a:buFontTx/>
              <a:buChar char="•"/>
            </a:pPr>
            <a:r>
              <a:rPr lang="en-US" altLang="en-US" sz="2800" dirty="0"/>
              <a:t>Criteria is included in the Funding Guidelines</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z="3500" b="1" dirty="0">
                <a:latin typeface="+mn-lt"/>
              </a:rPr>
              <a:t>Funding Statement</a:t>
            </a:r>
          </a:p>
        </p:txBody>
      </p:sp>
      <p:sp>
        <p:nvSpPr>
          <p:cNvPr id="9219" name="Content Placeholder 2"/>
          <p:cNvSpPr>
            <a:spLocks noGrp="1"/>
          </p:cNvSpPr>
          <p:nvPr>
            <p:ph idx="1"/>
          </p:nvPr>
        </p:nvSpPr>
        <p:spPr>
          <a:xfrm>
            <a:off x="571500" y="1512888"/>
            <a:ext cx="7886700" cy="4114800"/>
          </a:xfrm>
        </p:spPr>
        <p:txBody>
          <a:bodyPr/>
          <a:lstStyle/>
          <a:p>
            <a:r>
              <a:rPr lang="en-US" altLang="en-US" sz="3400" dirty="0"/>
              <a:t>   United Way of Washington County, MD will strategically approach the education of our community through funding collaborative and evidence-based programs focusing on </a:t>
            </a:r>
            <a:r>
              <a:rPr lang="en-US" altLang="en-US" sz="3400" b="1" dirty="0">
                <a:solidFill>
                  <a:srgbClr val="FF0000"/>
                </a:solidFill>
              </a:rPr>
              <a:t>Health</a:t>
            </a:r>
            <a:r>
              <a:rPr lang="en-US" altLang="en-US" sz="3400" dirty="0"/>
              <a:t> and </a:t>
            </a:r>
            <a:r>
              <a:rPr lang="en-US" altLang="en-US" sz="3400" b="1" dirty="0">
                <a:solidFill>
                  <a:srgbClr val="FF0000"/>
                </a:solidFill>
              </a:rPr>
              <a:t>Basic Needs </a:t>
            </a:r>
            <a:r>
              <a:rPr lang="en-US" altLang="en-US" sz="3400" dirty="0"/>
              <a:t>as aligned with the UWWC Strategic Plan.</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z="3500" b="1" dirty="0">
                <a:latin typeface="+mn-lt"/>
              </a:rPr>
              <a:t>Updates</a:t>
            </a:r>
          </a:p>
        </p:txBody>
      </p:sp>
      <p:sp>
        <p:nvSpPr>
          <p:cNvPr id="8195" name="Content Placeholder 2"/>
          <p:cNvSpPr>
            <a:spLocks noGrp="1"/>
          </p:cNvSpPr>
          <p:nvPr>
            <p:ph idx="1"/>
          </p:nvPr>
        </p:nvSpPr>
        <p:spPr>
          <a:xfrm>
            <a:off x="466725" y="906145"/>
            <a:ext cx="7991475" cy="4843145"/>
          </a:xfrm>
        </p:spPr>
        <p:txBody>
          <a:bodyPr/>
          <a:lstStyle/>
          <a:p>
            <a:r>
              <a:rPr lang="en-US" altLang="en-US" sz="2400" b="1" dirty="0"/>
              <a:t>Grant Awards</a:t>
            </a:r>
            <a:endParaRPr lang="en-US" altLang="en-US" sz="2400" dirty="0"/>
          </a:p>
          <a:p>
            <a:pPr>
              <a:spcBef>
                <a:spcPts val="1200"/>
              </a:spcBef>
              <a:buFontTx/>
              <a:buChar char="•"/>
            </a:pPr>
            <a:r>
              <a:rPr lang="en-US" altLang="en-US" sz="2200" dirty="0"/>
              <a:t>With the FY16 funding cycle, United Way of Washington County, MD implemented multi-year grant awards for Education &amp; Financial Stability focus areas. In FY17, Health awards became multi-year. Basic Needs remains a one year grant.</a:t>
            </a:r>
          </a:p>
          <a:p>
            <a:pPr>
              <a:spcBef>
                <a:spcPts val="1200"/>
              </a:spcBef>
              <a:buFontTx/>
              <a:buChar char="•"/>
            </a:pPr>
            <a:r>
              <a:rPr lang="en-US" altLang="en-US" sz="2200" dirty="0"/>
              <a:t>Quarterly Reports continue to be monitored for all grants. </a:t>
            </a:r>
          </a:p>
          <a:p>
            <a:pPr>
              <a:spcBef>
                <a:spcPts val="1200"/>
              </a:spcBef>
              <a:buFontTx/>
              <a:buChar char="•"/>
            </a:pPr>
            <a:r>
              <a:rPr lang="en-US" altLang="en-US" sz="2200" dirty="0"/>
              <a:t>Funding is withheld for failure to comply with the grant agreement, which includes meeting stated goals. </a:t>
            </a:r>
          </a:p>
          <a:p>
            <a:pPr>
              <a:spcBef>
                <a:spcPts val="1200"/>
              </a:spcBef>
              <a:buFontTx/>
              <a:buChar char="•"/>
            </a:pPr>
            <a:r>
              <a:rPr lang="en-US" altLang="en-US" sz="2200" dirty="0"/>
              <a:t>Multi-year grants will remain the same as grants awarded  unless (negative or positive) change in campaign revenue. This will be explained within the grant agreement.</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z="3500" b="1" dirty="0">
                <a:latin typeface="+mn-lt"/>
              </a:rPr>
              <a:t>FY19 Updates Grant Awards</a:t>
            </a:r>
          </a:p>
        </p:txBody>
      </p:sp>
      <p:sp>
        <p:nvSpPr>
          <p:cNvPr id="10243" name="Content Placeholder 2"/>
          <p:cNvSpPr>
            <a:spLocks noGrp="1"/>
          </p:cNvSpPr>
          <p:nvPr>
            <p:ph idx="1"/>
          </p:nvPr>
        </p:nvSpPr>
        <p:spPr>
          <a:xfrm>
            <a:off x="457200" y="1208088"/>
            <a:ext cx="4327525" cy="4810125"/>
          </a:xfrm>
        </p:spPr>
        <p:txBody>
          <a:bodyPr/>
          <a:lstStyle/>
          <a:p>
            <a:pPr>
              <a:buFontTx/>
              <a:buChar char="•"/>
            </a:pPr>
            <a:r>
              <a:rPr lang="en-US" altLang="en-US" sz="2800" b="1" dirty="0">
                <a:solidFill>
                  <a:srgbClr val="00B050"/>
                </a:solidFill>
              </a:rPr>
              <a:t>Education</a:t>
            </a:r>
            <a:r>
              <a:rPr lang="en-US" altLang="en-US" sz="2800" dirty="0"/>
              <a:t> -- </a:t>
            </a:r>
            <a:r>
              <a:rPr lang="en-US" altLang="en-US" sz="2800" u="sng" dirty="0"/>
              <a:t>3 Years </a:t>
            </a:r>
            <a:endParaRPr lang="en-US" altLang="en-US" sz="2800" dirty="0"/>
          </a:p>
          <a:p>
            <a:pPr lvl="2">
              <a:buFont typeface="Arial" pitchFamily="34" charset="0"/>
              <a:buChar char="•"/>
            </a:pPr>
            <a:r>
              <a:rPr lang="en-US" altLang="en-US" sz="2800" dirty="0"/>
              <a:t>Runs from FY19 through FY21</a:t>
            </a:r>
          </a:p>
          <a:p>
            <a:pPr>
              <a:buFontTx/>
              <a:buChar char="•"/>
            </a:pPr>
            <a:r>
              <a:rPr lang="en-US" altLang="en-US" sz="2800" b="1" dirty="0">
                <a:solidFill>
                  <a:srgbClr val="7030A0"/>
                </a:solidFill>
              </a:rPr>
              <a:t>Financial Stability </a:t>
            </a:r>
            <a:r>
              <a:rPr lang="en-US" altLang="en-US" sz="2800" dirty="0"/>
              <a:t>-- </a:t>
            </a:r>
            <a:r>
              <a:rPr lang="en-US" altLang="en-US" sz="2800" u="sng" dirty="0"/>
              <a:t>3 Years </a:t>
            </a:r>
            <a:endParaRPr lang="en-US" altLang="en-US" sz="2800" dirty="0"/>
          </a:p>
          <a:p>
            <a:pPr lvl="2">
              <a:buFont typeface="Arial" pitchFamily="34" charset="0"/>
              <a:buChar char="•"/>
            </a:pPr>
            <a:r>
              <a:rPr lang="en-US" altLang="en-US" sz="2800" dirty="0"/>
              <a:t>Runs from FY18 through FY20</a:t>
            </a:r>
          </a:p>
        </p:txBody>
      </p:sp>
      <p:sp>
        <p:nvSpPr>
          <p:cNvPr id="5" name="Content Placeholder 2"/>
          <p:cNvSpPr txBox="1">
            <a:spLocks/>
          </p:cNvSpPr>
          <p:nvPr/>
        </p:nvSpPr>
        <p:spPr bwMode="auto">
          <a:xfrm>
            <a:off x="4784724" y="1789113"/>
            <a:ext cx="4143375"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50000"/>
              </a:spcBef>
              <a:spcAft>
                <a:spcPct val="0"/>
              </a:spcAft>
              <a:defRPr sz="2000">
                <a:solidFill>
                  <a:schemeClr val="accent1"/>
                </a:solidFill>
                <a:latin typeface="+mn-lt"/>
                <a:ea typeface="+mn-ea"/>
                <a:cs typeface="+mn-cs"/>
              </a:defRPr>
            </a:lvl1pPr>
            <a:lvl2pPr marL="341313" indent="-227013" algn="l" rtl="0" eaLnBrk="0" fontAlgn="base" hangingPunct="0">
              <a:spcBef>
                <a:spcPct val="50000"/>
              </a:spcBef>
              <a:spcAft>
                <a:spcPct val="0"/>
              </a:spcAft>
              <a:buClr>
                <a:schemeClr val="hlink"/>
              </a:buClr>
              <a:buChar char="•"/>
              <a:defRPr sz="2000">
                <a:solidFill>
                  <a:schemeClr val="accent1"/>
                </a:solidFill>
                <a:latin typeface="+mn-lt"/>
              </a:defRPr>
            </a:lvl2pPr>
            <a:lvl3pPr marL="628650" indent="-173038" algn="l" rtl="0" eaLnBrk="0" fontAlgn="base" hangingPunct="0">
              <a:spcBef>
                <a:spcPct val="50000"/>
              </a:spcBef>
              <a:spcAft>
                <a:spcPct val="0"/>
              </a:spcAft>
              <a:buClr>
                <a:schemeClr val="hlink"/>
              </a:buClr>
              <a:buChar char="–"/>
              <a:defRPr sz="2000">
                <a:solidFill>
                  <a:schemeClr val="accent1"/>
                </a:solidFill>
                <a:latin typeface="+mn-lt"/>
              </a:defRPr>
            </a:lvl3pPr>
            <a:lvl4pPr marL="969963" indent="-227013" algn="l" rtl="0" eaLnBrk="0" fontAlgn="base" hangingPunct="0">
              <a:spcBef>
                <a:spcPct val="50000"/>
              </a:spcBef>
              <a:spcAft>
                <a:spcPct val="0"/>
              </a:spcAft>
              <a:buClr>
                <a:schemeClr val="hlink"/>
              </a:buClr>
              <a:buChar char="–"/>
              <a:defRPr sz="2000">
                <a:solidFill>
                  <a:schemeClr val="accent1"/>
                </a:solidFill>
                <a:latin typeface="+mn-lt"/>
              </a:defRPr>
            </a:lvl4pPr>
            <a:lvl5pPr marL="1311275" indent="-166688" algn="l" rtl="0" eaLnBrk="0" fontAlgn="base" hangingPunct="0">
              <a:spcBef>
                <a:spcPct val="50000"/>
              </a:spcBef>
              <a:spcAft>
                <a:spcPct val="0"/>
              </a:spcAft>
              <a:buClr>
                <a:schemeClr val="hlink"/>
              </a:buClr>
              <a:buChar char="–"/>
              <a:defRPr sz="2000">
                <a:solidFill>
                  <a:schemeClr val="accent1"/>
                </a:solidFill>
                <a:latin typeface="+mn-lt"/>
              </a:defRPr>
            </a:lvl5pPr>
            <a:lvl6pPr marL="1768475" indent="-166688" algn="l" rtl="0" fontAlgn="base">
              <a:spcBef>
                <a:spcPct val="50000"/>
              </a:spcBef>
              <a:spcAft>
                <a:spcPct val="0"/>
              </a:spcAft>
              <a:buClr>
                <a:schemeClr val="hlink"/>
              </a:buClr>
              <a:buChar char="–"/>
              <a:defRPr sz="2000">
                <a:solidFill>
                  <a:schemeClr val="accent1"/>
                </a:solidFill>
                <a:latin typeface="+mn-lt"/>
              </a:defRPr>
            </a:lvl6pPr>
            <a:lvl7pPr marL="2225675" indent="-166688" algn="l" rtl="0" fontAlgn="base">
              <a:spcBef>
                <a:spcPct val="50000"/>
              </a:spcBef>
              <a:spcAft>
                <a:spcPct val="0"/>
              </a:spcAft>
              <a:buClr>
                <a:schemeClr val="hlink"/>
              </a:buClr>
              <a:buChar char="–"/>
              <a:defRPr sz="2000">
                <a:solidFill>
                  <a:schemeClr val="accent1"/>
                </a:solidFill>
                <a:latin typeface="+mn-lt"/>
              </a:defRPr>
            </a:lvl7pPr>
            <a:lvl8pPr marL="2682875" indent="-166688" algn="l" rtl="0" fontAlgn="base">
              <a:spcBef>
                <a:spcPct val="50000"/>
              </a:spcBef>
              <a:spcAft>
                <a:spcPct val="0"/>
              </a:spcAft>
              <a:buClr>
                <a:schemeClr val="hlink"/>
              </a:buClr>
              <a:buChar char="–"/>
              <a:defRPr sz="2000">
                <a:solidFill>
                  <a:schemeClr val="accent1"/>
                </a:solidFill>
                <a:latin typeface="+mn-lt"/>
              </a:defRPr>
            </a:lvl8pPr>
            <a:lvl9pPr marL="3140075" indent="-166688" algn="l" rtl="0" fontAlgn="base">
              <a:spcBef>
                <a:spcPct val="50000"/>
              </a:spcBef>
              <a:spcAft>
                <a:spcPct val="0"/>
              </a:spcAft>
              <a:buClr>
                <a:schemeClr val="hlink"/>
              </a:buClr>
              <a:buChar char="–"/>
              <a:defRPr sz="2000">
                <a:solidFill>
                  <a:schemeClr val="accent1"/>
                </a:solidFill>
                <a:latin typeface="+mn-lt"/>
              </a:defRPr>
            </a:lvl9pPr>
          </a:lstStyle>
          <a:p>
            <a:pPr>
              <a:buFontTx/>
              <a:buChar char="•"/>
              <a:defRPr/>
            </a:pPr>
            <a:r>
              <a:rPr lang="en-US" altLang="en-US" sz="2800" b="1" kern="0" dirty="0">
                <a:solidFill>
                  <a:srgbClr val="0070C0"/>
                </a:solidFill>
              </a:rPr>
              <a:t>Health</a:t>
            </a:r>
            <a:r>
              <a:rPr lang="en-US" altLang="en-US" sz="2800" kern="0" dirty="0"/>
              <a:t> -- </a:t>
            </a:r>
            <a:r>
              <a:rPr lang="en-US" altLang="en-US" sz="2800" u="sng" kern="0" dirty="0"/>
              <a:t>3 Years </a:t>
            </a:r>
          </a:p>
          <a:p>
            <a:pPr lvl="2">
              <a:buFont typeface="Arial" pitchFamily="34" charset="0"/>
              <a:buChar char="•"/>
              <a:defRPr/>
            </a:pPr>
            <a:r>
              <a:rPr lang="en-US" altLang="en-US" sz="2800" kern="0" dirty="0"/>
              <a:t>Runs FY20 through FY22;</a:t>
            </a:r>
          </a:p>
          <a:p>
            <a:pPr>
              <a:buFontTx/>
              <a:buChar char="•"/>
              <a:defRPr/>
            </a:pPr>
            <a:r>
              <a:rPr lang="en-US" altLang="en-US" sz="2800" b="1" kern="0" dirty="0">
                <a:solidFill>
                  <a:srgbClr val="FF0000"/>
                </a:solidFill>
              </a:rPr>
              <a:t>Basic Needs </a:t>
            </a:r>
            <a:r>
              <a:rPr lang="en-US" altLang="en-US" sz="2800" kern="0" dirty="0"/>
              <a:t>– </a:t>
            </a:r>
            <a:r>
              <a:rPr lang="en-US" altLang="en-US" sz="2800" u="sng" kern="0" dirty="0"/>
              <a:t>1 Year </a:t>
            </a:r>
            <a:endParaRPr lang="en-US" altLang="en-US" sz="2800" kern="0" dirty="0"/>
          </a:p>
          <a:p>
            <a:pPr lvl="2">
              <a:buFont typeface="Arial" pitchFamily="34" charset="0"/>
              <a:buChar char="•"/>
              <a:defRPr/>
            </a:pPr>
            <a:r>
              <a:rPr lang="en-US" altLang="en-US" sz="2800" kern="0" dirty="0"/>
              <a:t>Runs FY20 and continuing on an annual basis</a:t>
            </a:r>
          </a:p>
        </p:txBody>
      </p:sp>
    </p:spTree>
  </p:cSld>
  <p:clrMapOvr>
    <a:masterClrMapping/>
  </p:clrMapOvr>
  <p:transition spd="slow">
    <p:wipe dir="r"/>
  </p:transition>
</p:sld>
</file>

<file path=ppt/theme/theme1.xml><?xml version="1.0" encoding="utf-8"?>
<a:theme xmlns:a="http://schemas.openxmlformats.org/drawingml/2006/main" name="Default Design">
  <a:themeElements>
    <a:clrScheme name="">
      <a:dk1>
        <a:srgbClr val="BABABA"/>
      </a:dk1>
      <a:lt1>
        <a:srgbClr val="FFFFFF"/>
      </a:lt1>
      <a:dk2>
        <a:srgbClr val="FF9600"/>
      </a:dk2>
      <a:lt2>
        <a:srgbClr val="000000"/>
      </a:lt2>
      <a:accent1>
        <a:srgbClr val="10167F"/>
      </a:accent1>
      <a:accent2>
        <a:srgbClr val="AFB1D4"/>
      </a:accent2>
      <a:accent3>
        <a:srgbClr val="FFFFFF"/>
      </a:accent3>
      <a:accent4>
        <a:srgbClr val="9E9E9E"/>
      </a:accent4>
      <a:accent5>
        <a:srgbClr val="AAABC0"/>
      </a:accent5>
      <a:accent6>
        <a:srgbClr val="9EA0C0"/>
      </a:accent6>
      <a:hlink>
        <a:srgbClr val="696CAF"/>
      </a:hlink>
      <a:folHlink>
        <a:srgbClr val="FE2300"/>
      </a:folHlink>
    </a:clrScheme>
    <a:fontScheme name="Default Design">
      <a:majorFont>
        <a:latin typeface="MetaBold-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TotalTime>
  <Words>1390</Words>
  <Application>Microsoft Office PowerPoint</Application>
  <PresentationFormat>On-screen Show (4:3)</PresentationFormat>
  <Paragraphs>349</Paragraphs>
  <Slides>24</Slides>
  <Notes>14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Arial</vt:lpstr>
      <vt:lpstr>Calibri</vt:lpstr>
      <vt:lpstr>Courier New</vt:lpstr>
      <vt:lpstr>Liberation Serif</vt:lpstr>
      <vt:lpstr>Lohit Hindi</vt:lpstr>
      <vt:lpstr>MetaBold-Roman</vt:lpstr>
      <vt:lpstr>MetaBook-Roman</vt:lpstr>
      <vt:lpstr>Segoe UI</vt:lpstr>
      <vt:lpstr>Symbol</vt:lpstr>
      <vt:lpstr>Times New Roman</vt:lpstr>
      <vt:lpstr>WenQuanYi Micro Hei</vt:lpstr>
      <vt:lpstr>Default Design</vt:lpstr>
      <vt:lpstr>United Way of Washington County  FY20 Community Impact Funding Goals, strategies and grant cycle</vt:lpstr>
      <vt:lpstr>Agenda</vt:lpstr>
      <vt:lpstr>Mission</vt:lpstr>
      <vt:lpstr>PowerPoint Presentation</vt:lpstr>
      <vt:lpstr>PowerPoint Presentation</vt:lpstr>
      <vt:lpstr>Funding Process</vt:lpstr>
      <vt:lpstr>Funding Statement</vt:lpstr>
      <vt:lpstr>Updates</vt:lpstr>
      <vt:lpstr>FY19 Updates Grant Awards</vt:lpstr>
      <vt:lpstr>HEALTH Vision, Problem Statement and Goals</vt:lpstr>
      <vt:lpstr>Health Strategies &amp; Measurable Outcomes</vt:lpstr>
      <vt:lpstr>Basic Needs Vision &amp; Problem Statement</vt:lpstr>
      <vt:lpstr>Basic Needs Goal 1</vt:lpstr>
      <vt:lpstr>Basic Needs Strategies &amp; Measurable Outputs</vt:lpstr>
      <vt:lpstr>Performance Measures</vt:lpstr>
      <vt:lpstr>Performance Measures</vt:lpstr>
      <vt:lpstr>Performance Measures</vt:lpstr>
      <vt:lpstr>Performance Measures</vt:lpstr>
      <vt:lpstr>Sample Budget</vt:lpstr>
      <vt:lpstr>Sample Budget Narrative</vt:lpstr>
      <vt:lpstr>Grant Cycle</vt:lpstr>
      <vt:lpstr>Finding Information and Resources</vt:lpstr>
      <vt:lpstr>PowerPoint Presentation</vt:lpstr>
      <vt:lpstr>Thank you</vt:lpstr>
    </vt:vector>
  </TitlesOfParts>
  <Company>FutureBrand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Way PowerPoint Presentation Template</dc:title>
  <dc:creator>NYO</dc:creator>
  <cp:lastModifiedBy>Allison Dillow</cp:lastModifiedBy>
  <cp:revision>89</cp:revision>
  <cp:lastPrinted>2017-11-30T14:12:02Z</cp:lastPrinted>
  <dcterms:created xsi:type="dcterms:W3CDTF">2004-02-27T16:03:46Z</dcterms:created>
  <dcterms:modified xsi:type="dcterms:W3CDTF">2018-12-07T20:23:46Z</dcterms:modified>
</cp:coreProperties>
</file>